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7666" autoAdjust="0"/>
  </p:normalViewPr>
  <p:slideViewPr>
    <p:cSldViewPr>
      <p:cViewPr varScale="1">
        <p:scale>
          <a:sx n="71" d="100"/>
          <a:sy n="71" d="100"/>
        </p:scale>
        <p:origin x="-135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63A95-2421-42C2-ACA8-A8A296B270E4}" type="datetimeFigureOut">
              <a:rPr lang="zh-TW" altLang="en-US"/>
              <a:pPr>
                <a:defRPr/>
              </a:pPr>
              <a:t>2010/6/5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41FA3-67E1-4611-877A-B9B63153938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0D317-FBB0-4EF0-84D4-D24C7F80CE88}" type="datetimeFigureOut">
              <a:rPr lang="zh-TW" altLang="en-US"/>
              <a:pPr>
                <a:defRPr/>
              </a:pPr>
              <a:t>2010/6/5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AAEC5-6F7E-4454-9DAC-61245914632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91673-AEA6-42C9-8A80-44C11BC00ED9}" type="datetimeFigureOut">
              <a:rPr lang="zh-TW" altLang="en-US"/>
              <a:pPr>
                <a:defRPr/>
              </a:pPr>
              <a:t>2010/6/5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E464D-8789-453D-A733-F422F8101A0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BFDA0-6764-4F98-923A-ADF90B9A194F}" type="datetimeFigureOut">
              <a:rPr lang="zh-TW" altLang="en-US"/>
              <a:pPr>
                <a:defRPr/>
              </a:pPr>
              <a:t>2010/6/5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74E55-EEA1-450A-AE9B-8B582B6C48D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EAE80-A6A5-4F5C-B126-8CD88B7BF927}" type="datetimeFigureOut">
              <a:rPr lang="zh-TW" altLang="en-US"/>
              <a:pPr>
                <a:defRPr/>
              </a:pPr>
              <a:t>2010/6/5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D6019-DE33-4720-9F0F-D9F28C691CD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85703-56D1-4CB2-AFC4-27C30188464A}" type="datetimeFigureOut">
              <a:rPr lang="zh-TW" altLang="en-US"/>
              <a:pPr>
                <a:defRPr/>
              </a:pPr>
              <a:t>2010/6/5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5C1FD-8A05-4023-B431-64325325270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8F815-3470-4112-88BD-18E2B5488370}" type="datetimeFigureOut">
              <a:rPr lang="zh-TW" altLang="en-US"/>
              <a:pPr>
                <a:defRPr/>
              </a:pPr>
              <a:t>2010/6/5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C794E-5700-4CFE-9E69-47459CC985D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789BE-C75A-4931-B842-C6FD66CB9F67}" type="datetimeFigureOut">
              <a:rPr lang="zh-TW" altLang="en-US"/>
              <a:pPr>
                <a:defRPr/>
              </a:pPr>
              <a:t>2010/6/5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874A-621F-4546-B08E-20281955905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8CD23-F96B-40D9-95B9-2DE94767A3EB}" type="datetimeFigureOut">
              <a:rPr lang="zh-TW" altLang="en-US"/>
              <a:pPr>
                <a:defRPr/>
              </a:pPr>
              <a:t>2010/6/5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EBC78-EBDA-4E13-BB68-F04D2ED5210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A5926-3ABA-4DFD-ADD1-90780EB7A0AF}" type="datetimeFigureOut">
              <a:rPr lang="zh-TW" altLang="en-US"/>
              <a:pPr>
                <a:defRPr/>
              </a:pPr>
              <a:t>2010/6/5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E31D1-0CC4-4D35-A527-1DE4E8B5004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D8AE5-A1C2-4E98-BB4E-82E2E438225C}" type="datetimeFigureOut">
              <a:rPr lang="zh-TW" altLang="en-US"/>
              <a:pPr>
                <a:defRPr/>
              </a:pPr>
              <a:t>2010/6/5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456CF-38E7-4FC2-B275-2BF3CEC7085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A30B990-1587-445F-ABBB-5212000F1D06}" type="datetimeFigureOut">
              <a:rPr lang="zh-TW" altLang="en-US"/>
              <a:pPr>
                <a:defRPr/>
              </a:pPr>
              <a:t>2010/6/5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05FC41E-485D-4012-9C7A-D6DE7840921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ubon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fubon.com/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zh-TW" altLang="en-US" dirty="0" smtClean="0"/>
          </a:p>
        </p:txBody>
      </p:sp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2" cstate="print"/>
          <a:srcRect l="12115" t="13867" r="13763" b="9961"/>
          <a:stretch>
            <a:fillRect/>
          </a:stretch>
        </p:blipFill>
        <p:spPr bwMode="auto">
          <a:xfrm>
            <a:off x="0" y="0"/>
            <a:ext cx="9144000" cy="6715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圓角矩形 18"/>
          <p:cNvSpPr/>
          <p:nvPr/>
        </p:nvSpPr>
        <p:spPr>
          <a:xfrm>
            <a:off x="6572264" y="4572008"/>
            <a:ext cx="1571636" cy="428628"/>
          </a:xfrm>
          <a:prstGeom prst="round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圓角矩形 19"/>
          <p:cNvSpPr/>
          <p:nvPr/>
        </p:nvSpPr>
        <p:spPr>
          <a:xfrm>
            <a:off x="2143108" y="3071810"/>
            <a:ext cx="4286280" cy="1643074"/>
          </a:xfrm>
          <a:prstGeom prst="round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國內下單平台下載</a:t>
            </a:r>
            <a:r>
              <a:rPr lang="zh-TW" altLang="en-US" dirty="0" smtClean="0"/>
              <a:t>區 </a:t>
            </a:r>
            <a:r>
              <a:rPr lang="en-US" altLang="zh-TW" dirty="0" smtClean="0"/>
              <a:t>( </a:t>
            </a:r>
            <a:r>
              <a:rPr lang="zh-TW" altLang="en-US" dirty="0" smtClean="0">
                <a:solidFill>
                  <a:srgbClr val="FFFF00"/>
                </a:solidFill>
              </a:rPr>
              <a:t>富邦</a:t>
            </a:r>
            <a:r>
              <a:rPr lang="en-US" altLang="zh-TW" dirty="0" smtClean="0">
                <a:solidFill>
                  <a:srgbClr val="FFFF00"/>
                </a:solidFill>
              </a:rPr>
              <a:t>e01 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6" name="圓角矩形 5"/>
          <p:cNvSpPr/>
          <p:nvPr/>
        </p:nvSpPr>
        <p:spPr>
          <a:xfrm>
            <a:off x="5715008" y="71414"/>
            <a:ext cx="3429024" cy="1500174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下載下單軟體</a:t>
            </a:r>
            <a:endParaRPr lang="en-US" altLang="zh-TW" dirty="0" smtClean="0"/>
          </a:p>
          <a:p>
            <a:pPr algn="ctr"/>
            <a:r>
              <a:rPr lang="zh-TW" altLang="en-US" dirty="0" smtClean="0"/>
              <a:t>網址</a:t>
            </a:r>
            <a:r>
              <a:rPr lang="zh-TW" altLang="en-US" dirty="0" smtClean="0"/>
              <a:t>：</a:t>
            </a:r>
            <a:r>
              <a:rPr lang="en-US" altLang="zh-TW" dirty="0" smtClean="0">
                <a:hlinkClick r:id="rId3"/>
              </a:rPr>
              <a:t>http://www.fubon.com</a:t>
            </a:r>
            <a:endParaRPr lang="en-US" altLang="zh-TW" dirty="0" smtClean="0"/>
          </a:p>
          <a:p>
            <a:r>
              <a:rPr lang="zh-TW" altLang="en-US" dirty="0" smtClean="0"/>
              <a:t>→ 點選富邦期貨首頁</a:t>
            </a:r>
            <a:endParaRPr lang="en-US" altLang="zh-TW" dirty="0" smtClean="0"/>
          </a:p>
          <a:p>
            <a:r>
              <a:rPr lang="zh-TW" altLang="en-US" dirty="0" smtClean="0"/>
              <a:t>→ </a:t>
            </a:r>
            <a:r>
              <a:rPr lang="zh-TW" altLang="en-US" dirty="0" smtClean="0"/>
              <a:t>富邦</a:t>
            </a:r>
            <a:r>
              <a:rPr lang="en-US" altLang="zh-TW" dirty="0" smtClean="0"/>
              <a:t>e01(NEW)</a:t>
            </a:r>
          </a:p>
          <a:p>
            <a:pPr algn="ctr"/>
            <a:endParaRPr lang="en-US" altLang="zh-TW" dirty="0" smtClean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2500306"/>
            <a:ext cx="962859" cy="1328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HeroicExtremeLeftFacing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379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圓角矩形 4"/>
          <p:cNvSpPr/>
          <p:nvPr/>
        </p:nvSpPr>
        <p:spPr>
          <a:xfrm>
            <a:off x="142844" y="1785926"/>
            <a:ext cx="3500462" cy="785818"/>
          </a:xfrm>
          <a:prstGeom prst="roundRect">
            <a:avLst/>
          </a:prstGeom>
          <a:noFill/>
          <a:ln w="63500">
            <a:solidFill>
              <a:srgbClr val="00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圓角矩形 5"/>
          <p:cNvSpPr/>
          <p:nvPr/>
        </p:nvSpPr>
        <p:spPr>
          <a:xfrm>
            <a:off x="3143240" y="214290"/>
            <a:ext cx="5786478" cy="135732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詳細委託、成交、未平倉明細與帳務查詢系統</a:t>
            </a:r>
            <a:endParaRPr lang="en-US" altLang="zh-TW" dirty="0" smtClean="0"/>
          </a:p>
          <a:p>
            <a:endParaRPr lang="en-US" altLang="zh-TW" dirty="0" smtClean="0"/>
          </a:p>
          <a:p>
            <a:pPr algn="ctr"/>
            <a:r>
              <a:rPr lang="en-US" altLang="zh-TW" dirty="0" smtClean="0"/>
              <a:t>(</a:t>
            </a:r>
            <a:r>
              <a:rPr lang="zh-TW" altLang="en-US" dirty="0" smtClean="0"/>
              <a:t> 此處亦可供刪單、改單</a:t>
            </a:r>
            <a:r>
              <a:rPr lang="en-US" altLang="zh-TW" dirty="0"/>
              <a:t> </a:t>
            </a:r>
            <a:r>
              <a:rPr lang="en-US" altLang="zh-TW" dirty="0" smtClean="0"/>
              <a:t>… etc</a:t>
            </a:r>
            <a:r>
              <a:rPr lang="zh-TW" altLang="en-US" dirty="0" smtClean="0"/>
              <a:t> </a:t>
            </a:r>
            <a:r>
              <a:rPr lang="en-US" altLang="zh-TW" dirty="0" smtClean="0"/>
              <a:t>)</a:t>
            </a:r>
          </a:p>
          <a:p>
            <a:endParaRPr lang="en-US" altLang="zh-TW" dirty="0" smtClean="0"/>
          </a:p>
        </p:txBody>
      </p:sp>
      <p:sp>
        <p:nvSpPr>
          <p:cNvPr id="7" name="圓角矩形 6"/>
          <p:cNvSpPr/>
          <p:nvPr/>
        </p:nvSpPr>
        <p:spPr>
          <a:xfrm>
            <a:off x="71438" y="71438"/>
            <a:ext cx="2714612" cy="571480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帳務查詢系統</a:t>
            </a:r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349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圓角矩形 4"/>
          <p:cNvSpPr/>
          <p:nvPr/>
        </p:nvSpPr>
        <p:spPr>
          <a:xfrm>
            <a:off x="0" y="2214554"/>
            <a:ext cx="5214942" cy="285752"/>
          </a:xfrm>
          <a:prstGeom prst="roundRect">
            <a:avLst/>
          </a:prstGeom>
          <a:noFill/>
          <a:ln w="63500">
            <a:solidFill>
              <a:srgbClr val="00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向右箭號 5"/>
          <p:cNvSpPr/>
          <p:nvPr/>
        </p:nvSpPr>
        <p:spPr>
          <a:xfrm rot="5400000">
            <a:off x="827935" y="1386587"/>
            <a:ext cx="1130147" cy="71438"/>
          </a:xfrm>
          <a:prstGeom prst="rightArrow">
            <a:avLst/>
          </a:prstGeom>
          <a:ln w="2540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圓角矩形 6"/>
          <p:cNvSpPr/>
          <p:nvPr/>
        </p:nvSpPr>
        <p:spPr>
          <a:xfrm>
            <a:off x="3357522" y="1142984"/>
            <a:ext cx="4929254" cy="92869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TW" dirty="0" smtClean="0"/>
          </a:p>
          <a:p>
            <a:endParaRPr lang="en-US" altLang="zh-TW" dirty="0"/>
          </a:p>
          <a:p>
            <a:r>
              <a:rPr lang="zh-TW" altLang="en-US" dirty="0" smtClean="0"/>
              <a:t>權委託紀錄、成交紀錄、平倉紀錄、歷史損益、保證金追繳、買賣報告書、線上出金</a:t>
            </a:r>
            <a:r>
              <a:rPr lang="en-US" altLang="zh-TW" dirty="0" smtClean="0"/>
              <a:t>…</a:t>
            </a:r>
            <a:endParaRPr lang="en-US" altLang="zh-TW" dirty="0"/>
          </a:p>
          <a:p>
            <a:endParaRPr lang="en-US" altLang="zh-TW" dirty="0" smtClean="0"/>
          </a:p>
          <a:p>
            <a:endParaRPr lang="en-US" altLang="zh-TW" dirty="0" smtClean="0"/>
          </a:p>
        </p:txBody>
      </p:sp>
      <p:sp>
        <p:nvSpPr>
          <p:cNvPr id="8" name="圓角矩形 7"/>
          <p:cNvSpPr/>
          <p:nvPr/>
        </p:nvSpPr>
        <p:spPr>
          <a:xfrm>
            <a:off x="500034" y="428604"/>
            <a:ext cx="2143140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r>
              <a:rPr lang="zh-TW" altLang="en-US" dirty="0" smtClean="0"/>
              <a:t>點選</a:t>
            </a:r>
            <a:r>
              <a:rPr lang="en-US" altLang="zh-TW" dirty="0" smtClean="0"/>
              <a:t>『</a:t>
            </a:r>
            <a:r>
              <a:rPr lang="zh-TW" altLang="en-US" dirty="0" smtClean="0"/>
              <a:t> </a:t>
            </a:r>
            <a:r>
              <a:rPr lang="zh-TW" altLang="en-US" b="1" dirty="0" smtClean="0"/>
              <a:t>期權帳務</a:t>
            </a:r>
            <a:r>
              <a:rPr lang="zh-TW" altLang="en-US" dirty="0" smtClean="0"/>
              <a:t> </a:t>
            </a:r>
            <a:r>
              <a:rPr lang="en-US" altLang="zh-TW" dirty="0" smtClean="0"/>
              <a:t>』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 smtClean="0"/>
          </a:p>
        </p:txBody>
      </p:sp>
      <p:sp>
        <p:nvSpPr>
          <p:cNvPr id="9" name="圓角矩形 8"/>
          <p:cNvSpPr/>
          <p:nvPr/>
        </p:nvSpPr>
        <p:spPr>
          <a:xfrm>
            <a:off x="1357290" y="3286124"/>
            <a:ext cx="857256" cy="285752"/>
          </a:xfrm>
          <a:prstGeom prst="roundRect">
            <a:avLst/>
          </a:prstGeom>
          <a:noFill/>
          <a:ln w="63500">
            <a:solidFill>
              <a:srgbClr val="00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圓角矩形 9"/>
          <p:cNvSpPr/>
          <p:nvPr/>
        </p:nvSpPr>
        <p:spPr>
          <a:xfrm>
            <a:off x="3357554" y="3286124"/>
            <a:ext cx="357190" cy="285752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圓角矩形 10"/>
          <p:cNvSpPr/>
          <p:nvPr/>
        </p:nvSpPr>
        <p:spPr>
          <a:xfrm>
            <a:off x="428596" y="3286124"/>
            <a:ext cx="857256" cy="285752"/>
          </a:xfrm>
          <a:prstGeom prst="roundRect">
            <a:avLst/>
          </a:prstGeom>
          <a:noFill/>
          <a:ln w="635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圓角矩形 11"/>
          <p:cNvSpPr/>
          <p:nvPr/>
        </p:nvSpPr>
        <p:spPr>
          <a:xfrm>
            <a:off x="642910" y="4071942"/>
            <a:ext cx="285752" cy="285752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圓角矩形 12"/>
          <p:cNvSpPr/>
          <p:nvPr/>
        </p:nvSpPr>
        <p:spPr>
          <a:xfrm>
            <a:off x="642910" y="4786322"/>
            <a:ext cx="285752" cy="285752"/>
          </a:xfrm>
          <a:prstGeom prst="roundRect">
            <a:avLst/>
          </a:prstGeom>
          <a:solidFill>
            <a:srgbClr val="00FF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圓角矩形 13"/>
          <p:cNvSpPr/>
          <p:nvPr/>
        </p:nvSpPr>
        <p:spPr>
          <a:xfrm>
            <a:off x="642910" y="5572140"/>
            <a:ext cx="285752" cy="285752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圓角矩形 14"/>
          <p:cNvSpPr/>
          <p:nvPr/>
        </p:nvSpPr>
        <p:spPr>
          <a:xfrm>
            <a:off x="1071538" y="4000504"/>
            <a:ext cx="3429024" cy="428628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帳戶可供出金金額</a:t>
            </a:r>
            <a:endParaRPr lang="en-US" altLang="zh-TW" dirty="0" smtClean="0"/>
          </a:p>
        </p:txBody>
      </p:sp>
      <p:sp>
        <p:nvSpPr>
          <p:cNvPr id="16" name="圓角矩形 15"/>
          <p:cNvSpPr/>
          <p:nvPr/>
        </p:nvSpPr>
        <p:spPr>
          <a:xfrm>
            <a:off x="1071538" y="4714884"/>
            <a:ext cx="3429024" cy="428628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欲出金之金額</a:t>
            </a:r>
            <a:endParaRPr lang="en-US" altLang="zh-TW" dirty="0" smtClean="0"/>
          </a:p>
        </p:txBody>
      </p:sp>
      <p:sp>
        <p:nvSpPr>
          <p:cNvPr id="17" name="圓角矩形 16"/>
          <p:cNvSpPr/>
          <p:nvPr/>
        </p:nvSpPr>
        <p:spPr>
          <a:xfrm>
            <a:off x="1071538" y="5500702"/>
            <a:ext cx="3429024" cy="35719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確認鍵</a:t>
            </a:r>
            <a:endParaRPr lang="en-US" altLang="zh-TW" dirty="0" smtClean="0"/>
          </a:p>
        </p:txBody>
      </p:sp>
      <p:sp>
        <p:nvSpPr>
          <p:cNvPr id="18" name="圓角矩形 17"/>
          <p:cNvSpPr/>
          <p:nvPr/>
        </p:nvSpPr>
        <p:spPr>
          <a:xfrm>
            <a:off x="6429388" y="0"/>
            <a:ext cx="2714612" cy="571480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辦理線上出金</a:t>
            </a:r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349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圓角矩形 4"/>
          <p:cNvSpPr/>
          <p:nvPr/>
        </p:nvSpPr>
        <p:spPr>
          <a:xfrm>
            <a:off x="3500430" y="1142984"/>
            <a:ext cx="857256" cy="285752"/>
          </a:xfrm>
          <a:prstGeom prst="roundRect">
            <a:avLst/>
          </a:prstGeom>
          <a:noFill/>
          <a:ln w="635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圓角矩形 5"/>
          <p:cNvSpPr/>
          <p:nvPr/>
        </p:nvSpPr>
        <p:spPr>
          <a:xfrm>
            <a:off x="5786446" y="2857496"/>
            <a:ext cx="3143272" cy="285752"/>
          </a:xfrm>
          <a:prstGeom prst="roundRect">
            <a:avLst/>
          </a:prstGeom>
          <a:noFill/>
          <a:ln w="63500">
            <a:solidFill>
              <a:srgbClr val="00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圓角矩形 6"/>
          <p:cNvSpPr/>
          <p:nvPr/>
        </p:nvSpPr>
        <p:spPr>
          <a:xfrm>
            <a:off x="642910" y="2714620"/>
            <a:ext cx="285752" cy="285752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圓角矩形 7"/>
          <p:cNvSpPr/>
          <p:nvPr/>
        </p:nvSpPr>
        <p:spPr>
          <a:xfrm>
            <a:off x="642910" y="3429000"/>
            <a:ext cx="285752" cy="285752"/>
          </a:xfrm>
          <a:prstGeom prst="roundRect">
            <a:avLst/>
          </a:prstGeom>
          <a:solidFill>
            <a:srgbClr val="00FF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圓角矩形 8"/>
          <p:cNvSpPr/>
          <p:nvPr/>
        </p:nvSpPr>
        <p:spPr>
          <a:xfrm>
            <a:off x="1071538" y="2643182"/>
            <a:ext cx="4572032" cy="428628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1600" dirty="0" smtClean="0"/>
              <a:t>觸發條件之後系統丟的價格：限價、市價</a:t>
            </a:r>
            <a:endParaRPr lang="en-US" altLang="zh-TW" sz="1600" dirty="0" smtClean="0"/>
          </a:p>
        </p:txBody>
      </p:sp>
      <p:sp>
        <p:nvSpPr>
          <p:cNvPr id="10" name="圓角矩形 9"/>
          <p:cNvSpPr/>
          <p:nvPr/>
        </p:nvSpPr>
        <p:spPr>
          <a:xfrm>
            <a:off x="1071538" y="3357562"/>
            <a:ext cx="3429024" cy="1285884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1600" dirty="0"/>
              <a:t>觸發</a:t>
            </a:r>
            <a:r>
              <a:rPr lang="zh-TW" altLang="en-US" sz="1600" dirty="0" smtClean="0"/>
              <a:t>之條件：例如價位大於</a:t>
            </a:r>
            <a:r>
              <a:rPr lang="en-US" altLang="zh-TW" sz="1600" dirty="0" smtClean="0"/>
              <a:t>8000</a:t>
            </a:r>
          </a:p>
          <a:p>
            <a:r>
              <a:rPr lang="zh-TW" altLang="en-US" sz="1600" dirty="0"/>
              <a:t> </a:t>
            </a:r>
            <a:r>
              <a:rPr lang="zh-TW" altLang="en-US" sz="1600" dirty="0" smtClean="0"/>
              <a:t>                          或是價位小於</a:t>
            </a:r>
            <a:r>
              <a:rPr lang="en-US" altLang="zh-TW" sz="1600" dirty="0" smtClean="0"/>
              <a:t>7500</a:t>
            </a:r>
            <a:r>
              <a:rPr lang="zh-TW" altLang="en-US" sz="1600" dirty="0" smtClean="0"/>
              <a:t>，</a:t>
            </a:r>
            <a:endParaRPr lang="en-US" altLang="zh-TW" sz="1600" dirty="0" smtClean="0"/>
          </a:p>
          <a:p>
            <a:r>
              <a:rPr lang="zh-TW" altLang="en-US" sz="1600" dirty="0"/>
              <a:t> </a:t>
            </a:r>
            <a:r>
              <a:rPr lang="zh-TW" altLang="en-US" sz="1600" dirty="0" smtClean="0"/>
              <a:t>                           為設定條件。</a:t>
            </a:r>
            <a:endParaRPr lang="en-US" altLang="zh-TW" sz="1600" dirty="0" smtClean="0"/>
          </a:p>
        </p:txBody>
      </p:sp>
      <p:sp>
        <p:nvSpPr>
          <p:cNvPr id="11" name="圓角矩形 10"/>
          <p:cNvSpPr/>
          <p:nvPr/>
        </p:nvSpPr>
        <p:spPr>
          <a:xfrm>
            <a:off x="1000100" y="5214950"/>
            <a:ext cx="7000924" cy="1285884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1600" dirty="0" smtClean="0"/>
              <a:t>富邦期貨做法與一般期貨商不同：您所掛的委託單在您下單的那一刻起，委託單將會掛在富邦期貨的</a:t>
            </a:r>
            <a:r>
              <a:rPr lang="en-US" altLang="zh-TW" sz="1600" dirty="0" smtClean="0"/>
              <a:t>Server</a:t>
            </a:r>
            <a:r>
              <a:rPr lang="zh-TW" altLang="en-US" sz="1600" dirty="0" smtClean="0"/>
              <a:t>端，而並非</a:t>
            </a:r>
            <a:r>
              <a:rPr lang="en-US" altLang="zh-TW" sz="1600" dirty="0" smtClean="0"/>
              <a:t>Client</a:t>
            </a:r>
            <a:r>
              <a:rPr lang="zh-TW" altLang="en-US" sz="1600" dirty="0" smtClean="0"/>
              <a:t>客戶端。即便是盤中您的電腦出現狀況，指數點位到達您所下的觸發條件時，富邦的系統仍會為您執行原本預計的指令。對客戶具有相當程度的保障。</a:t>
            </a:r>
            <a:endParaRPr lang="en-US" altLang="zh-TW" sz="1600" dirty="0" smtClean="0"/>
          </a:p>
        </p:txBody>
      </p:sp>
      <p:sp>
        <p:nvSpPr>
          <p:cNvPr id="12" name="圓角矩形 11"/>
          <p:cNvSpPr/>
          <p:nvPr/>
        </p:nvSpPr>
        <p:spPr>
          <a:xfrm>
            <a:off x="6286512" y="71438"/>
            <a:ext cx="2714612" cy="571480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條件下單</a:t>
            </a:r>
            <a:r>
              <a:rPr lang="en-US" altLang="zh-TW" dirty="0" smtClean="0"/>
              <a:t>(</a:t>
            </a:r>
            <a:r>
              <a:rPr lang="zh-TW" altLang="en-US" dirty="0" smtClean="0"/>
              <a:t>含</a:t>
            </a:r>
            <a:r>
              <a:rPr lang="en-US" altLang="zh-TW" dirty="0" smtClean="0"/>
              <a:t>MIT</a:t>
            </a:r>
            <a:r>
              <a:rPr lang="zh-TW" altLang="en-US" dirty="0" smtClean="0"/>
              <a:t>功能</a:t>
            </a:r>
            <a:r>
              <a:rPr lang="en-US" altLang="zh-TW" dirty="0" smtClean="0"/>
              <a:t>)</a:t>
            </a:r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圓角矩形 4"/>
          <p:cNvSpPr/>
          <p:nvPr/>
        </p:nvSpPr>
        <p:spPr>
          <a:xfrm>
            <a:off x="5714976" y="642918"/>
            <a:ext cx="3429024" cy="1285884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編輯客製化個人頁面</a:t>
            </a:r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379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圓角矩形 4"/>
          <p:cNvSpPr/>
          <p:nvPr/>
        </p:nvSpPr>
        <p:spPr>
          <a:xfrm>
            <a:off x="3214678" y="2786058"/>
            <a:ext cx="1000132" cy="785818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圓角矩形 5"/>
          <p:cNvSpPr/>
          <p:nvPr/>
        </p:nvSpPr>
        <p:spPr>
          <a:xfrm>
            <a:off x="357158" y="3786190"/>
            <a:ext cx="3429024" cy="128588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登入時，請選擇</a:t>
            </a:r>
            <a:r>
              <a:rPr lang="en-US" altLang="zh-TW" dirty="0" smtClean="0"/>
              <a:t>『</a:t>
            </a:r>
            <a:r>
              <a:rPr lang="zh-TW" altLang="en-US" b="1" dirty="0" smtClean="0"/>
              <a:t>專業版</a:t>
            </a:r>
            <a:r>
              <a:rPr lang="en-US" altLang="zh-TW" dirty="0" smtClean="0"/>
              <a:t>』</a:t>
            </a:r>
          </a:p>
        </p:txBody>
      </p:sp>
      <p:sp>
        <p:nvSpPr>
          <p:cNvPr id="7" name="圓角矩形 6"/>
          <p:cNvSpPr/>
          <p:nvPr/>
        </p:nvSpPr>
        <p:spPr>
          <a:xfrm>
            <a:off x="5572132" y="71414"/>
            <a:ext cx="3429024" cy="1285884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編輯客製化個人頁面</a:t>
            </a:r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379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圓角矩形 4"/>
          <p:cNvSpPr/>
          <p:nvPr/>
        </p:nvSpPr>
        <p:spPr>
          <a:xfrm>
            <a:off x="857224" y="642918"/>
            <a:ext cx="2286016" cy="78581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點選</a:t>
            </a:r>
            <a:r>
              <a:rPr lang="en-US" altLang="zh-TW" dirty="0" smtClean="0"/>
              <a:t>『</a:t>
            </a:r>
            <a:r>
              <a:rPr lang="zh-TW" altLang="en-US" dirty="0" smtClean="0"/>
              <a:t> </a:t>
            </a:r>
            <a:r>
              <a:rPr lang="zh-TW" altLang="en-US" b="1" dirty="0" smtClean="0"/>
              <a:t>選單</a:t>
            </a:r>
            <a:r>
              <a:rPr lang="zh-TW" altLang="en-US" dirty="0" smtClean="0"/>
              <a:t> </a:t>
            </a:r>
            <a:r>
              <a:rPr lang="en-US" altLang="zh-TW" dirty="0" smtClean="0"/>
              <a:t>』</a:t>
            </a:r>
          </a:p>
        </p:txBody>
      </p:sp>
      <p:sp>
        <p:nvSpPr>
          <p:cNvPr id="8" name="圓角矩形 7"/>
          <p:cNvSpPr/>
          <p:nvPr/>
        </p:nvSpPr>
        <p:spPr>
          <a:xfrm>
            <a:off x="5572132" y="5357826"/>
            <a:ext cx="3429024" cy="1285884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編輯客製化個人頁面</a:t>
            </a:r>
            <a:endParaRPr lang="en-US" altLang="zh-TW" dirty="0" smtClean="0"/>
          </a:p>
        </p:txBody>
      </p:sp>
      <p:sp>
        <p:nvSpPr>
          <p:cNvPr id="9" name="圓角矩形 8"/>
          <p:cNvSpPr/>
          <p:nvPr/>
        </p:nvSpPr>
        <p:spPr>
          <a:xfrm>
            <a:off x="857224" y="2857496"/>
            <a:ext cx="2286016" cy="78581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點選</a:t>
            </a:r>
            <a:r>
              <a:rPr lang="en-US" altLang="zh-TW" dirty="0" smtClean="0"/>
              <a:t>『</a:t>
            </a:r>
            <a:r>
              <a:rPr lang="zh-TW" altLang="en-US" dirty="0" smtClean="0"/>
              <a:t> </a:t>
            </a:r>
            <a:r>
              <a:rPr lang="zh-TW" altLang="en-US" b="1" dirty="0" smtClean="0"/>
              <a:t>檔案</a:t>
            </a:r>
            <a:r>
              <a:rPr lang="zh-TW" altLang="en-US" dirty="0" smtClean="0"/>
              <a:t> </a:t>
            </a:r>
            <a:r>
              <a:rPr lang="en-US" altLang="zh-TW" dirty="0" smtClean="0"/>
              <a:t>』</a:t>
            </a:r>
          </a:p>
        </p:txBody>
      </p:sp>
      <p:sp>
        <p:nvSpPr>
          <p:cNvPr id="10" name="圓角矩形 9"/>
          <p:cNvSpPr/>
          <p:nvPr/>
        </p:nvSpPr>
        <p:spPr>
          <a:xfrm>
            <a:off x="857224" y="5072074"/>
            <a:ext cx="2286016" cy="78581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點選</a:t>
            </a:r>
            <a:r>
              <a:rPr lang="en-US" altLang="zh-TW" dirty="0" smtClean="0"/>
              <a:t>『</a:t>
            </a:r>
            <a:r>
              <a:rPr lang="zh-TW" altLang="en-US" dirty="0" smtClean="0"/>
              <a:t> </a:t>
            </a:r>
            <a:r>
              <a:rPr lang="zh-TW" altLang="en-US" b="1" dirty="0" smtClean="0"/>
              <a:t>開啟新頁 </a:t>
            </a:r>
            <a:r>
              <a:rPr lang="en-US" altLang="zh-TW" dirty="0" smtClean="0"/>
              <a:t>』</a:t>
            </a:r>
          </a:p>
        </p:txBody>
      </p:sp>
      <p:sp>
        <p:nvSpPr>
          <p:cNvPr id="11" name="向右箭號 10"/>
          <p:cNvSpPr/>
          <p:nvPr/>
        </p:nvSpPr>
        <p:spPr>
          <a:xfrm rot="5400000">
            <a:off x="1470877" y="2100966"/>
            <a:ext cx="1130147" cy="71438"/>
          </a:xfrm>
          <a:prstGeom prst="rightArrow">
            <a:avLst/>
          </a:prstGeom>
          <a:ln w="2540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向右箭號 11"/>
          <p:cNvSpPr/>
          <p:nvPr/>
        </p:nvSpPr>
        <p:spPr>
          <a:xfrm rot="5400000">
            <a:off x="1470877" y="4315545"/>
            <a:ext cx="1130147" cy="71438"/>
          </a:xfrm>
          <a:prstGeom prst="rightArrow">
            <a:avLst/>
          </a:prstGeom>
          <a:ln w="2540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354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圓角矩形 4"/>
          <p:cNvSpPr/>
          <p:nvPr/>
        </p:nvSpPr>
        <p:spPr>
          <a:xfrm>
            <a:off x="6143636" y="3500438"/>
            <a:ext cx="1000132" cy="714380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圓角矩形 5"/>
          <p:cNvSpPr/>
          <p:nvPr/>
        </p:nvSpPr>
        <p:spPr>
          <a:xfrm>
            <a:off x="5572132" y="5357826"/>
            <a:ext cx="3429024" cy="1285884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編輯客製化個人頁面</a:t>
            </a:r>
            <a:endParaRPr lang="en-US" altLang="zh-TW" dirty="0" smtClean="0"/>
          </a:p>
        </p:txBody>
      </p:sp>
      <p:sp>
        <p:nvSpPr>
          <p:cNvPr id="7" name="圓角矩形 6"/>
          <p:cNvSpPr/>
          <p:nvPr/>
        </p:nvSpPr>
        <p:spPr>
          <a:xfrm>
            <a:off x="857224" y="2928934"/>
            <a:ext cx="2928958" cy="78581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選取</a:t>
            </a:r>
            <a:r>
              <a:rPr lang="zh-TW" altLang="en-US" dirty="0"/>
              <a:t> </a:t>
            </a:r>
            <a:r>
              <a:rPr lang="en-US" altLang="zh-TW" dirty="0" smtClean="0"/>
              <a:t>『 </a:t>
            </a:r>
            <a:r>
              <a:rPr lang="zh-TW" altLang="en-US" b="1" dirty="0" smtClean="0"/>
              <a:t>建立空白頁面</a:t>
            </a:r>
            <a:r>
              <a:rPr lang="zh-TW" altLang="en-US" dirty="0" smtClean="0"/>
              <a:t> </a:t>
            </a:r>
            <a:r>
              <a:rPr lang="en-US" altLang="zh-TW" dirty="0" smtClean="0"/>
              <a:t>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圓角矩形 4"/>
          <p:cNvSpPr/>
          <p:nvPr/>
        </p:nvSpPr>
        <p:spPr>
          <a:xfrm>
            <a:off x="1500166" y="1142984"/>
            <a:ext cx="2714644" cy="78581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叫出</a:t>
            </a:r>
            <a:r>
              <a:rPr lang="en-US" altLang="zh-TW" dirty="0" smtClean="0"/>
              <a:t>『</a:t>
            </a:r>
            <a:r>
              <a:rPr lang="zh-TW" altLang="en-US" dirty="0" smtClean="0"/>
              <a:t> </a:t>
            </a:r>
            <a:r>
              <a:rPr lang="zh-TW" altLang="en-US" b="1" dirty="0"/>
              <a:t>編輯工具</a:t>
            </a:r>
            <a:r>
              <a:rPr lang="zh-TW" altLang="en-US" dirty="0" smtClean="0"/>
              <a:t> </a:t>
            </a:r>
            <a:r>
              <a:rPr lang="en-US" altLang="zh-TW" dirty="0" smtClean="0"/>
              <a:t>』</a:t>
            </a:r>
          </a:p>
        </p:txBody>
      </p:sp>
      <p:sp>
        <p:nvSpPr>
          <p:cNvPr id="6" name="圓角矩形 5"/>
          <p:cNvSpPr/>
          <p:nvPr/>
        </p:nvSpPr>
        <p:spPr>
          <a:xfrm>
            <a:off x="214282" y="5357826"/>
            <a:ext cx="3429024" cy="1285884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編輯客製化個人頁面</a:t>
            </a:r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圓角矩形 4"/>
          <p:cNvSpPr/>
          <p:nvPr/>
        </p:nvSpPr>
        <p:spPr>
          <a:xfrm>
            <a:off x="2928926" y="642918"/>
            <a:ext cx="928694" cy="642942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/>
          <p:cNvSpPr txBox="1"/>
          <p:nvPr/>
        </p:nvSpPr>
        <p:spPr>
          <a:xfrm>
            <a:off x="1428728" y="1785926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TW" altLang="en-US" dirty="0"/>
          </a:p>
        </p:txBody>
      </p:sp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214554"/>
            <a:ext cx="66675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1" name="文字方塊 10"/>
          <p:cNvSpPr txBox="1"/>
          <p:nvPr/>
        </p:nvSpPr>
        <p:spPr>
          <a:xfrm>
            <a:off x="928662" y="300037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TW" altLang="en-US" dirty="0"/>
          </a:p>
        </p:txBody>
      </p:sp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214686"/>
            <a:ext cx="642942" cy="50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3" name="文字方塊 12"/>
          <p:cNvSpPr txBox="1"/>
          <p:nvPr/>
        </p:nvSpPr>
        <p:spPr>
          <a:xfrm>
            <a:off x="1357290" y="392906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TW" altLang="en-US" dirty="0"/>
          </a:p>
        </p:txBody>
      </p:sp>
      <p:pic>
        <p:nvPicPr>
          <p:cNvPr id="2765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4143380"/>
            <a:ext cx="64604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6" name="圓角矩形 15"/>
          <p:cNvSpPr/>
          <p:nvPr/>
        </p:nvSpPr>
        <p:spPr>
          <a:xfrm>
            <a:off x="5500694" y="3071810"/>
            <a:ext cx="2714644" cy="78581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水平三等分</a:t>
            </a:r>
            <a:endParaRPr lang="en-US" altLang="zh-TW" dirty="0" smtClean="0"/>
          </a:p>
        </p:txBody>
      </p:sp>
      <p:sp>
        <p:nvSpPr>
          <p:cNvPr id="17" name="圓角矩形 16"/>
          <p:cNvSpPr/>
          <p:nvPr/>
        </p:nvSpPr>
        <p:spPr>
          <a:xfrm>
            <a:off x="5500694" y="2143116"/>
            <a:ext cx="2714644" cy="78581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水平兩等分</a:t>
            </a:r>
            <a:endParaRPr lang="en-US" altLang="zh-TW" dirty="0" smtClean="0"/>
          </a:p>
        </p:txBody>
      </p:sp>
      <p:sp>
        <p:nvSpPr>
          <p:cNvPr id="18" name="圓角矩形 17"/>
          <p:cNvSpPr/>
          <p:nvPr/>
        </p:nvSpPr>
        <p:spPr>
          <a:xfrm>
            <a:off x="5500694" y="4929198"/>
            <a:ext cx="2714644" cy="78581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垂直三等分</a:t>
            </a:r>
            <a:endParaRPr lang="en-US" altLang="zh-TW" dirty="0" smtClean="0"/>
          </a:p>
        </p:txBody>
      </p:sp>
      <p:sp>
        <p:nvSpPr>
          <p:cNvPr id="19" name="圓角矩形 18"/>
          <p:cNvSpPr/>
          <p:nvPr/>
        </p:nvSpPr>
        <p:spPr>
          <a:xfrm>
            <a:off x="5500694" y="4000504"/>
            <a:ext cx="2714644" cy="78581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垂直兩等分</a:t>
            </a:r>
            <a:endParaRPr lang="en-US" altLang="zh-TW" dirty="0" smtClean="0"/>
          </a:p>
        </p:txBody>
      </p:sp>
      <p:pic>
        <p:nvPicPr>
          <p:cNvPr id="27658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5000636"/>
            <a:ext cx="571504" cy="619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37" name="圓角矩形 36"/>
          <p:cNvSpPr/>
          <p:nvPr/>
        </p:nvSpPr>
        <p:spPr>
          <a:xfrm>
            <a:off x="0" y="1428736"/>
            <a:ext cx="3429024" cy="1285884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編輯客製化個人頁面</a:t>
            </a:r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3840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圓角矩形 5"/>
          <p:cNvSpPr/>
          <p:nvPr/>
        </p:nvSpPr>
        <p:spPr>
          <a:xfrm>
            <a:off x="142844" y="3643314"/>
            <a:ext cx="3429024" cy="1285884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編輯客製化個人頁面 </a:t>
            </a:r>
            <a:r>
              <a:rPr lang="zh-TW" altLang="en-US" sz="2000" b="1" dirty="0" smtClean="0"/>
              <a:t>完成</a:t>
            </a:r>
            <a:endParaRPr lang="en-US" altLang="zh-TW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zh-TW" altLang="en-US" dirty="0" smtClean="0"/>
          </a:p>
        </p:txBody>
      </p:sp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2" cstate="print"/>
          <a:srcRect l="12115" t="13867" r="13763" b="9961"/>
          <a:stretch>
            <a:fillRect/>
          </a:stretch>
        </p:blipFill>
        <p:spPr bwMode="auto">
          <a:xfrm>
            <a:off x="0" y="0"/>
            <a:ext cx="9144000" cy="6715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圓角矩形 18"/>
          <p:cNvSpPr/>
          <p:nvPr/>
        </p:nvSpPr>
        <p:spPr>
          <a:xfrm>
            <a:off x="6643702" y="4857760"/>
            <a:ext cx="1714512" cy="428628"/>
          </a:xfrm>
          <a:prstGeom prst="round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圓角矩形 19"/>
          <p:cNvSpPr/>
          <p:nvPr/>
        </p:nvSpPr>
        <p:spPr>
          <a:xfrm>
            <a:off x="2143108" y="3071810"/>
            <a:ext cx="4286280" cy="1643074"/>
          </a:xfrm>
          <a:prstGeom prst="round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國外下單平台下載</a:t>
            </a:r>
            <a:r>
              <a:rPr lang="zh-TW" altLang="en-US" dirty="0" smtClean="0"/>
              <a:t>區 </a:t>
            </a:r>
            <a:r>
              <a:rPr lang="en-US" altLang="zh-TW" dirty="0" smtClean="0"/>
              <a:t>( </a:t>
            </a:r>
            <a:r>
              <a:rPr lang="zh-TW" altLang="en-US" dirty="0" smtClean="0">
                <a:solidFill>
                  <a:srgbClr val="FFFF00"/>
                </a:solidFill>
              </a:rPr>
              <a:t>富邦</a:t>
            </a:r>
            <a:r>
              <a:rPr lang="en-US" altLang="zh-TW" dirty="0" smtClean="0">
                <a:solidFill>
                  <a:srgbClr val="FFFF00"/>
                </a:solidFill>
              </a:rPr>
              <a:t>GT 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2071678"/>
            <a:ext cx="1181105" cy="161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HeroicExtremeLeftFacing"/>
            <a:lightRig rig="threePt" dir="t"/>
          </a:scene3d>
          <a:sp3d>
            <a:bevelT w="165100" prst="coolSlant"/>
          </a:sp3d>
        </p:spPr>
      </p:pic>
      <p:sp>
        <p:nvSpPr>
          <p:cNvPr id="8" name="圓角矩形 7"/>
          <p:cNvSpPr/>
          <p:nvPr/>
        </p:nvSpPr>
        <p:spPr>
          <a:xfrm>
            <a:off x="5715008" y="71414"/>
            <a:ext cx="3429024" cy="1500174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下載下單軟體</a:t>
            </a:r>
            <a:endParaRPr lang="en-US" altLang="zh-TW" dirty="0" smtClean="0"/>
          </a:p>
          <a:p>
            <a:pPr algn="ctr"/>
            <a:r>
              <a:rPr lang="zh-TW" altLang="en-US" dirty="0" smtClean="0"/>
              <a:t>網址</a:t>
            </a:r>
            <a:r>
              <a:rPr lang="zh-TW" altLang="en-US" dirty="0" smtClean="0"/>
              <a:t>：</a:t>
            </a:r>
            <a:r>
              <a:rPr lang="en-US" altLang="zh-TW" dirty="0" smtClean="0">
                <a:hlinkClick r:id="rId4"/>
              </a:rPr>
              <a:t>http://www.fubon.com</a:t>
            </a:r>
            <a:endParaRPr lang="en-US" altLang="zh-TW" dirty="0" smtClean="0"/>
          </a:p>
          <a:p>
            <a:r>
              <a:rPr lang="zh-TW" altLang="en-US" dirty="0" smtClean="0"/>
              <a:t>→ 點選富邦期貨首頁</a:t>
            </a:r>
            <a:endParaRPr lang="en-US" altLang="zh-TW" dirty="0" smtClean="0"/>
          </a:p>
          <a:p>
            <a:r>
              <a:rPr lang="zh-TW" altLang="en-US" dirty="0" smtClean="0"/>
              <a:t>→ 富邦國外</a:t>
            </a:r>
            <a:r>
              <a:rPr lang="zh-TW" altLang="en-US" dirty="0" smtClean="0"/>
              <a:t>期貨</a:t>
            </a:r>
            <a:r>
              <a:rPr lang="en-US" altLang="zh-TW" dirty="0" smtClean="0"/>
              <a:t>GT</a:t>
            </a:r>
            <a:r>
              <a:rPr lang="zh-TW" altLang="en-US" dirty="0" smtClean="0"/>
              <a:t>交易系統</a:t>
            </a:r>
            <a:endParaRPr lang="en-US" altLang="zh-TW" dirty="0" smtClean="0"/>
          </a:p>
          <a:p>
            <a:pPr algn="ctr"/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0066" b="4349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圓角矩形 4"/>
          <p:cNvSpPr/>
          <p:nvPr/>
        </p:nvSpPr>
        <p:spPr>
          <a:xfrm>
            <a:off x="6215074" y="928670"/>
            <a:ext cx="2714644" cy="1928802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 smtClean="0"/>
              <a:t>登入</a:t>
            </a:r>
            <a:r>
              <a:rPr lang="zh-TW" altLang="en-US" dirty="0" smtClean="0"/>
              <a:t>富邦</a:t>
            </a:r>
            <a:r>
              <a:rPr lang="en-US" altLang="zh-TW" dirty="0" smtClean="0"/>
              <a:t>GT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en-US" altLang="zh-TW" dirty="0" smtClean="0"/>
              <a:t>1.</a:t>
            </a:r>
            <a:r>
              <a:rPr lang="zh-TW" altLang="en-US" dirty="0" smtClean="0"/>
              <a:t>輸入身分證</a:t>
            </a:r>
            <a:endParaRPr lang="en-US" altLang="zh-TW" dirty="0" smtClean="0"/>
          </a:p>
          <a:p>
            <a:r>
              <a:rPr lang="en-US" altLang="zh-TW" dirty="0" smtClean="0"/>
              <a:t>2.</a:t>
            </a:r>
            <a:r>
              <a:rPr lang="zh-TW" altLang="en-US" dirty="0" smtClean="0"/>
              <a:t>密碼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349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圓角矩形 5"/>
          <p:cNvSpPr/>
          <p:nvPr/>
        </p:nvSpPr>
        <p:spPr>
          <a:xfrm>
            <a:off x="1643042" y="1500174"/>
            <a:ext cx="2714644" cy="78581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點選</a:t>
            </a:r>
            <a:r>
              <a:rPr lang="en-US" altLang="zh-TW" dirty="0" smtClean="0"/>
              <a:t>『</a:t>
            </a:r>
            <a:r>
              <a:rPr lang="zh-TW" altLang="en-US" b="1" dirty="0" smtClean="0"/>
              <a:t>版面</a:t>
            </a:r>
            <a:r>
              <a:rPr lang="en-US" altLang="zh-TW" dirty="0" smtClean="0"/>
              <a:t>』</a:t>
            </a:r>
            <a:endParaRPr lang="en-US" altLang="zh-TW" dirty="0" smtClean="0"/>
          </a:p>
        </p:txBody>
      </p:sp>
      <p:sp>
        <p:nvSpPr>
          <p:cNvPr id="7" name="圓角矩形 6"/>
          <p:cNvSpPr/>
          <p:nvPr/>
        </p:nvSpPr>
        <p:spPr>
          <a:xfrm>
            <a:off x="1643042" y="3714752"/>
            <a:ext cx="2714644" cy="78581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點選</a:t>
            </a:r>
            <a:r>
              <a:rPr lang="en-US" altLang="zh-TW" dirty="0" smtClean="0"/>
              <a:t>『</a:t>
            </a:r>
            <a:r>
              <a:rPr lang="zh-TW" altLang="en-US" b="1" dirty="0" smtClean="0"/>
              <a:t>開新版面</a:t>
            </a:r>
            <a:r>
              <a:rPr lang="en-US" altLang="zh-TW" dirty="0" smtClean="0"/>
              <a:t>』</a:t>
            </a:r>
            <a:endParaRPr lang="en-US" altLang="zh-TW" dirty="0" smtClean="0"/>
          </a:p>
        </p:txBody>
      </p:sp>
      <p:sp>
        <p:nvSpPr>
          <p:cNvPr id="8" name="向右箭號 7"/>
          <p:cNvSpPr/>
          <p:nvPr/>
        </p:nvSpPr>
        <p:spPr>
          <a:xfrm rot="5400000">
            <a:off x="2471009" y="2958223"/>
            <a:ext cx="1130147" cy="71438"/>
          </a:xfrm>
          <a:prstGeom prst="rightArrow">
            <a:avLst/>
          </a:prstGeom>
          <a:solidFill>
            <a:srgbClr val="FFC000"/>
          </a:solidFill>
          <a:ln w="2540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圓角矩形 8"/>
          <p:cNvSpPr/>
          <p:nvPr/>
        </p:nvSpPr>
        <p:spPr>
          <a:xfrm>
            <a:off x="5714976" y="0"/>
            <a:ext cx="3429024" cy="857232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編輯客製化個人頁面</a:t>
            </a:r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379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圓角矩形 4"/>
          <p:cNvSpPr/>
          <p:nvPr/>
        </p:nvSpPr>
        <p:spPr>
          <a:xfrm>
            <a:off x="5714976" y="0"/>
            <a:ext cx="3429024" cy="857232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編輯客製化個人頁面</a:t>
            </a:r>
            <a:endParaRPr lang="en-US" altLang="zh-TW" dirty="0" smtClean="0"/>
          </a:p>
        </p:txBody>
      </p:sp>
      <p:sp>
        <p:nvSpPr>
          <p:cNvPr id="6" name="圓角矩形 5"/>
          <p:cNvSpPr/>
          <p:nvPr/>
        </p:nvSpPr>
        <p:spPr>
          <a:xfrm>
            <a:off x="3000364" y="285728"/>
            <a:ext cx="2571768" cy="21431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/>
              <a:t>任何獨立視窗皆可供排版用</a:t>
            </a:r>
            <a:endParaRPr lang="en-US" altLang="zh-TW" sz="1400" dirty="0" smtClean="0"/>
          </a:p>
        </p:txBody>
      </p:sp>
      <p:sp>
        <p:nvSpPr>
          <p:cNvPr id="7" name="圓角矩形 6"/>
          <p:cNvSpPr/>
          <p:nvPr/>
        </p:nvSpPr>
        <p:spPr>
          <a:xfrm>
            <a:off x="285720" y="214290"/>
            <a:ext cx="2643206" cy="357190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圓角矩形 7"/>
          <p:cNvSpPr/>
          <p:nvPr/>
        </p:nvSpPr>
        <p:spPr>
          <a:xfrm>
            <a:off x="1571604" y="1071546"/>
            <a:ext cx="5857916" cy="357190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圓角矩形 8"/>
          <p:cNvSpPr/>
          <p:nvPr/>
        </p:nvSpPr>
        <p:spPr>
          <a:xfrm>
            <a:off x="4286216" y="1357298"/>
            <a:ext cx="4500626" cy="28575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/>
              <a:t>滑鼠按住視窗欄位拖曳到您所預定擺置的位置</a:t>
            </a:r>
            <a:endParaRPr lang="en-US" altLang="zh-TW" sz="1400" dirty="0" smtClean="0"/>
          </a:p>
        </p:txBody>
      </p:sp>
      <p:sp>
        <p:nvSpPr>
          <p:cNvPr id="10" name="圓角矩形 9"/>
          <p:cNvSpPr/>
          <p:nvPr/>
        </p:nvSpPr>
        <p:spPr>
          <a:xfrm>
            <a:off x="4071934" y="2857496"/>
            <a:ext cx="1071570" cy="214314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1002">
            <a:schemeClr val="lt2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/>
              <a:t>上 </a:t>
            </a:r>
            <a:r>
              <a:rPr lang="en-US" altLang="zh-TW" sz="1400" dirty="0" smtClean="0"/>
              <a:t>(</a:t>
            </a:r>
            <a:r>
              <a:rPr lang="zh-TW" altLang="en-US" sz="1400" dirty="0" smtClean="0"/>
              <a:t>視窗內</a:t>
            </a:r>
            <a:r>
              <a:rPr lang="en-US" altLang="zh-TW" sz="1400" dirty="0" smtClean="0"/>
              <a:t>)</a:t>
            </a:r>
            <a:endParaRPr lang="en-US" altLang="zh-TW" sz="1400" dirty="0" smtClean="0"/>
          </a:p>
        </p:txBody>
      </p:sp>
      <p:sp>
        <p:nvSpPr>
          <p:cNvPr id="13" name="圓角矩形 12"/>
          <p:cNvSpPr/>
          <p:nvPr/>
        </p:nvSpPr>
        <p:spPr>
          <a:xfrm>
            <a:off x="3143240" y="3429000"/>
            <a:ext cx="1071570" cy="214314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1002">
            <a:schemeClr val="dk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/>
              <a:t>左 </a:t>
            </a:r>
            <a:r>
              <a:rPr lang="en-US" altLang="zh-TW" sz="1400" dirty="0" smtClean="0"/>
              <a:t>(</a:t>
            </a:r>
            <a:r>
              <a:rPr lang="zh-TW" altLang="en-US" sz="1400" dirty="0" smtClean="0"/>
              <a:t>視窗內</a:t>
            </a:r>
            <a:r>
              <a:rPr lang="en-US" altLang="zh-TW" sz="1400" dirty="0" smtClean="0"/>
              <a:t>)</a:t>
            </a:r>
            <a:endParaRPr lang="en-US" altLang="zh-TW" sz="1400" dirty="0" smtClean="0"/>
          </a:p>
        </p:txBody>
      </p:sp>
      <p:sp>
        <p:nvSpPr>
          <p:cNvPr id="14" name="圓角矩形 13"/>
          <p:cNvSpPr/>
          <p:nvPr/>
        </p:nvSpPr>
        <p:spPr>
          <a:xfrm>
            <a:off x="4929190" y="3429000"/>
            <a:ext cx="1071570" cy="214314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/>
              <a:t>右 </a:t>
            </a:r>
            <a:r>
              <a:rPr lang="zh-TW" altLang="en-US" sz="1400" dirty="0" smtClean="0"/>
              <a:t> </a:t>
            </a:r>
            <a:r>
              <a:rPr lang="en-US" altLang="zh-TW" sz="1400" dirty="0" smtClean="0"/>
              <a:t>(</a:t>
            </a:r>
            <a:r>
              <a:rPr lang="zh-TW" altLang="en-US" sz="1400" dirty="0" smtClean="0"/>
              <a:t>視窗內</a:t>
            </a:r>
            <a:r>
              <a:rPr lang="en-US" altLang="zh-TW" sz="1400" dirty="0" smtClean="0"/>
              <a:t>)</a:t>
            </a:r>
            <a:endParaRPr lang="en-US" altLang="zh-TW" sz="1400" dirty="0" smtClean="0"/>
          </a:p>
        </p:txBody>
      </p:sp>
      <p:sp>
        <p:nvSpPr>
          <p:cNvPr id="15" name="圓角矩形 14"/>
          <p:cNvSpPr/>
          <p:nvPr/>
        </p:nvSpPr>
        <p:spPr>
          <a:xfrm>
            <a:off x="4071934" y="4071942"/>
            <a:ext cx="1071570" cy="214314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/>
              <a:t>下 </a:t>
            </a:r>
            <a:r>
              <a:rPr lang="zh-TW" altLang="en-US" sz="1400" dirty="0" smtClean="0"/>
              <a:t> </a:t>
            </a:r>
            <a:r>
              <a:rPr lang="en-US" altLang="zh-TW" sz="1400" dirty="0" smtClean="0"/>
              <a:t>(</a:t>
            </a:r>
            <a:r>
              <a:rPr lang="zh-TW" altLang="en-US" sz="1400" dirty="0" smtClean="0"/>
              <a:t>視窗內</a:t>
            </a:r>
            <a:r>
              <a:rPr lang="en-US" altLang="zh-TW" sz="1400" dirty="0" smtClean="0"/>
              <a:t>)</a:t>
            </a:r>
            <a:endParaRPr lang="en-US" altLang="zh-TW" sz="1400" dirty="0" smtClean="0"/>
          </a:p>
        </p:txBody>
      </p:sp>
      <p:sp>
        <p:nvSpPr>
          <p:cNvPr id="16" name="圓角矩形 15"/>
          <p:cNvSpPr/>
          <p:nvPr/>
        </p:nvSpPr>
        <p:spPr>
          <a:xfrm>
            <a:off x="357158" y="3357562"/>
            <a:ext cx="428628" cy="357190"/>
          </a:xfrm>
          <a:prstGeom prst="roundRect">
            <a:avLst/>
          </a:prstGeom>
          <a:blipFill>
            <a:blip r:embed="rId4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/>
              <a:t>左</a:t>
            </a:r>
            <a:endParaRPr lang="en-US" altLang="zh-TW" sz="1400" dirty="0" smtClean="0"/>
          </a:p>
        </p:txBody>
      </p:sp>
      <p:sp>
        <p:nvSpPr>
          <p:cNvPr id="17" name="圓角矩形 16"/>
          <p:cNvSpPr/>
          <p:nvPr/>
        </p:nvSpPr>
        <p:spPr>
          <a:xfrm>
            <a:off x="8358214" y="3429000"/>
            <a:ext cx="428628" cy="357190"/>
          </a:xfrm>
          <a:prstGeom prst="roundRect">
            <a:avLst/>
          </a:prstGeom>
          <a:blipFill>
            <a:blip r:embed="rId4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/>
              <a:t>右</a:t>
            </a:r>
            <a:endParaRPr lang="en-US" altLang="zh-TW" sz="1400" dirty="0" smtClean="0"/>
          </a:p>
        </p:txBody>
      </p:sp>
      <p:sp>
        <p:nvSpPr>
          <p:cNvPr id="18" name="圓角矩形 17"/>
          <p:cNvSpPr/>
          <p:nvPr/>
        </p:nvSpPr>
        <p:spPr>
          <a:xfrm>
            <a:off x="4357686" y="5857892"/>
            <a:ext cx="428628" cy="357190"/>
          </a:xfrm>
          <a:prstGeom prst="roundRect">
            <a:avLst/>
          </a:prstGeom>
          <a:blipFill>
            <a:blip r:embed="rId4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/>
              <a:t>下</a:t>
            </a:r>
            <a:endParaRPr lang="en-US" altLang="zh-TW" sz="1400" dirty="0" smtClean="0"/>
          </a:p>
        </p:txBody>
      </p:sp>
      <p:sp>
        <p:nvSpPr>
          <p:cNvPr id="19" name="圓角矩形 18"/>
          <p:cNvSpPr/>
          <p:nvPr/>
        </p:nvSpPr>
        <p:spPr>
          <a:xfrm>
            <a:off x="4357686" y="928670"/>
            <a:ext cx="428628" cy="357190"/>
          </a:xfrm>
          <a:prstGeom prst="roundRect">
            <a:avLst/>
          </a:prstGeom>
          <a:blipFill>
            <a:blip r:embed="rId4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/>
              <a:t>上</a:t>
            </a:r>
            <a:endParaRPr lang="en-US" altLang="zh-TW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3590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圓角矩形 6"/>
          <p:cNvSpPr/>
          <p:nvPr/>
        </p:nvSpPr>
        <p:spPr>
          <a:xfrm>
            <a:off x="5714976" y="0"/>
            <a:ext cx="3429024" cy="857232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視窗功能簡介</a:t>
            </a:r>
            <a:endParaRPr lang="en-US" altLang="zh-TW" dirty="0" smtClean="0"/>
          </a:p>
        </p:txBody>
      </p:sp>
      <p:sp>
        <p:nvSpPr>
          <p:cNvPr id="8" name="圓角矩形 7"/>
          <p:cNvSpPr/>
          <p:nvPr/>
        </p:nvSpPr>
        <p:spPr>
          <a:xfrm>
            <a:off x="3857620" y="6286520"/>
            <a:ext cx="5072098" cy="357190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14422"/>
            <a:ext cx="35719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ContrastingRightFacing"/>
            <a:lightRig rig="threePt" dir="t"/>
          </a:scene3d>
          <a:sp3d>
            <a:bevelT/>
          </a:sp3d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928802"/>
            <a:ext cx="385764" cy="404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ContrastingRightFacing"/>
            <a:lightRig rig="threePt" dir="t"/>
          </a:scene3d>
          <a:sp3d>
            <a:bevelT/>
          </a:sp3d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5" cstate="print"/>
          <a:srcRect r="6666" b="-11111"/>
          <a:stretch>
            <a:fillRect/>
          </a:stretch>
        </p:blipFill>
        <p:spPr bwMode="auto">
          <a:xfrm>
            <a:off x="285720" y="2571744"/>
            <a:ext cx="428628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ContrastingRightFacing"/>
            <a:lightRig rig="threePt" dir="t"/>
          </a:scene3d>
          <a:sp3d>
            <a:bevelT/>
          </a:sp3d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3214686"/>
            <a:ext cx="35719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ContrastingRightFacing"/>
            <a:lightRig rig="threePt" dir="t"/>
          </a:scene3d>
          <a:sp3d>
            <a:bevelT/>
          </a:sp3d>
        </p:spPr>
      </p:pic>
      <p:sp>
        <p:nvSpPr>
          <p:cNvPr id="19" name="圓角矩形 18"/>
          <p:cNvSpPr/>
          <p:nvPr/>
        </p:nvSpPr>
        <p:spPr>
          <a:xfrm>
            <a:off x="714348" y="1142984"/>
            <a:ext cx="2928958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單一視窗縮放選項</a:t>
            </a:r>
            <a:endParaRPr lang="en-US" altLang="zh-TW" dirty="0" smtClean="0"/>
          </a:p>
        </p:txBody>
      </p:sp>
      <p:sp>
        <p:nvSpPr>
          <p:cNvPr id="20" name="圓角矩形 19"/>
          <p:cNvSpPr/>
          <p:nvPr/>
        </p:nvSpPr>
        <p:spPr>
          <a:xfrm>
            <a:off x="714348" y="1785926"/>
            <a:ext cx="2928958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視窗設定選項</a:t>
            </a:r>
            <a:endParaRPr lang="en-US" altLang="zh-TW" dirty="0" smtClean="0"/>
          </a:p>
        </p:txBody>
      </p:sp>
      <p:sp>
        <p:nvSpPr>
          <p:cNvPr id="21" name="圓角矩形 20"/>
          <p:cNvSpPr/>
          <p:nvPr/>
        </p:nvSpPr>
        <p:spPr>
          <a:xfrm>
            <a:off x="714348" y="2428868"/>
            <a:ext cx="2928958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隱藏</a:t>
            </a:r>
            <a:r>
              <a:rPr lang="en-US" altLang="zh-TW" dirty="0" smtClean="0"/>
              <a:t>or</a:t>
            </a:r>
            <a:r>
              <a:rPr lang="zh-TW" altLang="en-US" dirty="0" smtClean="0"/>
              <a:t>顯示單一視窗選項</a:t>
            </a:r>
            <a:endParaRPr lang="en-US" altLang="zh-TW" dirty="0" smtClean="0"/>
          </a:p>
        </p:txBody>
      </p:sp>
      <p:sp>
        <p:nvSpPr>
          <p:cNvPr id="22" name="圓角矩形 21"/>
          <p:cNvSpPr/>
          <p:nvPr/>
        </p:nvSpPr>
        <p:spPr>
          <a:xfrm>
            <a:off x="714348" y="3071810"/>
            <a:ext cx="2928958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關閉單一室窗選項</a:t>
            </a:r>
            <a:endParaRPr lang="en-US" altLang="zh-TW" dirty="0" smtClean="0"/>
          </a:p>
        </p:txBody>
      </p:sp>
      <p:sp>
        <p:nvSpPr>
          <p:cNvPr id="25" name="圓角矩形 24"/>
          <p:cNvSpPr/>
          <p:nvPr/>
        </p:nvSpPr>
        <p:spPr>
          <a:xfrm>
            <a:off x="3428992" y="428604"/>
            <a:ext cx="642942" cy="357190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圓角矩形 25"/>
          <p:cNvSpPr/>
          <p:nvPr/>
        </p:nvSpPr>
        <p:spPr>
          <a:xfrm>
            <a:off x="214282" y="928670"/>
            <a:ext cx="3714776" cy="3000396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圓角矩形 26"/>
          <p:cNvSpPr/>
          <p:nvPr/>
        </p:nvSpPr>
        <p:spPr>
          <a:xfrm>
            <a:off x="4429124" y="5572140"/>
            <a:ext cx="3714776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子視窗可由任一下列視窗選項切換</a:t>
            </a:r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379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圓角矩形 4"/>
          <p:cNvSpPr/>
          <p:nvPr/>
        </p:nvSpPr>
        <p:spPr>
          <a:xfrm>
            <a:off x="142844" y="142852"/>
            <a:ext cx="642942" cy="357190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圓角矩形 5"/>
          <p:cNvSpPr/>
          <p:nvPr/>
        </p:nvSpPr>
        <p:spPr>
          <a:xfrm>
            <a:off x="1000100" y="357166"/>
            <a:ext cx="642942" cy="1071570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圓角矩形 6"/>
          <p:cNvSpPr/>
          <p:nvPr/>
        </p:nvSpPr>
        <p:spPr>
          <a:xfrm>
            <a:off x="6643702" y="1643050"/>
            <a:ext cx="642942" cy="785818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圓角矩形 7"/>
          <p:cNvSpPr/>
          <p:nvPr/>
        </p:nvSpPr>
        <p:spPr>
          <a:xfrm>
            <a:off x="5357818" y="3071810"/>
            <a:ext cx="1428760" cy="357190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圓角矩形 8"/>
          <p:cNvSpPr/>
          <p:nvPr/>
        </p:nvSpPr>
        <p:spPr>
          <a:xfrm>
            <a:off x="5714976" y="0"/>
            <a:ext cx="3429024" cy="857232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開啟 </a:t>
            </a:r>
            <a:r>
              <a:rPr lang="en-US" altLang="zh-TW" dirty="0" smtClean="0"/>
              <a:t>/ </a:t>
            </a:r>
            <a:r>
              <a:rPr lang="zh-TW" altLang="en-US" dirty="0" smtClean="0"/>
              <a:t>關閉 交易確認視窗</a:t>
            </a:r>
            <a:endParaRPr lang="en-US" altLang="zh-TW" dirty="0" smtClean="0"/>
          </a:p>
        </p:txBody>
      </p:sp>
      <p:sp>
        <p:nvSpPr>
          <p:cNvPr id="10" name="圓角矩形 9"/>
          <p:cNvSpPr/>
          <p:nvPr/>
        </p:nvSpPr>
        <p:spPr>
          <a:xfrm>
            <a:off x="285720" y="1428736"/>
            <a:ext cx="2928958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點選</a:t>
            </a:r>
            <a:r>
              <a:rPr lang="zh-TW" altLang="en-US" dirty="0" smtClean="0"/>
              <a:t> </a:t>
            </a:r>
            <a:r>
              <a:rPr lang="en-US" altLang="zh-TW" dirty="0" smtClean="0"/>
              <a:t>『</a:t>
            </a:r>
            <a:r>
              <a:rPr lang="zh-TW" altLang="en-US" dirty="0" smtClean="0"/>
              <a:t> 系統 </a:t>
            </a:r>
            <a:r>
              <a:rPr lang="en-US" altLang="zh-TW" dirty="0" smtClean="0"/>
              <a:t>』</a:t>
            </a:r>
            <a:endParaRPr lang="en-US" altLang="zh-TW" dirty="0" smtClean="0"/>
          </a:p>
        </p:txBody>
      </p:sp>
      <p:sp>
        <p:nvSpPr>
          <p:cNvPr id="11" name="向右箭號 10"/>
          <p:cNvSpPr/>
          <p:nvPr/>
        </p:nvSpPr>
        <p:spPr>
          <a:xfrm rot="5400000">
            <a:off x="1237273" y="2263133"/>
            <a:ext cx="285752" cy="45719"/>
          </a:xfrm>
          <a:prstGeom prst="rightArrow">
            <a:avLst/>
          </a:prstGeom>
          <a:solidFill>
            <a:srgbClr val="FFC000"/>
          </a:solidFill>
          <a:ln w="2540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圓角矩形 14"/>
          <p:cNvSpPr/>
          <p:nvPr/>
        </p:nvSpPr>
        <p:spPr>
          <a:xfrm>
            <a:off x="214282" y="2571744"/>
            <a:ext cx="2928958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點選</a:t>
            </a:r>
            <a:r>
              <a:rPr lang="en-US" altLang="zh-TW" dirty="0" smtClean="0"/>
              <a:t>『</a:t>
            </a:r>
            <a:r>
              <a:rPr lang="zh-TW" altLang="en-US" dirty="0" smtClean="0"/>
              <a:t>個人化設定</a:t>
            </a:r>
            <a:r>
              <a:rPr lang="en-US" altLang="zh-TW" dirty="0" smtClean="0"/>
              <a:t>』</a:t>
            </a:r>
            <a:endParaRPr lang="en-US" altLang="zh-TW" dirty="0" smtClean="0"/>
          </a:p>
        </p:txBody>
      </p:sp>
      <p:sp>
        <p:nvSpPr>
          <p:cNvPr id="16" name="圓角矩形 15"/>
          <p:cNvSpPr/>
          <p:nvPr/>
        </p:nvSpPr>
        <p:spPr>
          <a:xfrm>
            <a:off x="285720" y="4857760"/>
            <a:ext cx="2928958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下單確認</a:t>
            </a:r>
            <a:r>
              <a:rPr lang="zh-TW" altLang="en-US" dirty="0" smtClean="0"/>
              <a:t>視窗開啟</a:t>
            </a:r>
            <a:r>
              <a:rPr lang="en-US" altLang="zh-TW" dirty="0" smtClean="0"/>
              <a:t>/</a:t>
            </a:r>
            <a:r>
              <a:rPr lang="zh-TW" altLang="en-US" dirty="0" smtClean="0"/>
              <a:t>關閉</a:t>
            </a:r>
            <a:endParaRPr lang="en-US" altLang="zh-TW" dirty="0" smtClean="0"/>
          </a:p>
        </p:txBody>
      </p:sp>
      <p:sp>
        <p:nvSpPr>
          <p:cNvPr id="17" name="圓角矩形 16"/>
          <p:cNvSpPr/>
          <p:nvPr/>
        </p:nvSpPr>
        <p:spPr>
          <a:xfrm>
            <a:off x="214282" y="3714752"/>
            <a:ext cx="2928958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點選</a:t>
            </a:r>
            <a:r>
              <a:rPr lang="en-US" altLang="zh-TW" dirty="0" smtClean="0"/>
              <a:t>『</a:t>
            </a:r>
            <a:r>
              <a:rPr lang="zh-TW" altLang="en-US" dirty="0" smtClean="0"/>
              <a:t>交易安全設定</a:t>
            </a:r>
            <a:r>
              <a:rPr lang="en-US" altLang="zh-TW" dirty="0" smtClean="0"/>
              <a:t>』</a:t>
            </a:r>
            <a:endParaRPr lang="en-US" altLang="zh-TW" dirty="0" smtClean="0"/>
          </a:p>
        </p:txBody>
      </p:sp>
      <p:sp>
        <p:nvSpPr>
          <p:cNvPr id="18" name="向右箭號 17"/>
          <p:cNvSpPr/>
          <p:nvPr/>
        </p:nvSpPr>
        <p:spPr>
          <a:xfrm rot="5400000">
            <a:off x="1250133" y="4536289"/>
            <a:ext cx="285752" cy="71438"/>
          </a:xfrm>
          <a:prstGeom prst="rightArrow">
            <a:avLst/>
          </a:prstGeom>
          <a:solidFill>
            <a:srgbClr val="FFC000"/>
          </a:solidFill>
          <a:ln w="2540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向右箭號 18"/>
          <p:cNvSpPr/>
          <p:nvPr/>
        </p:nvSpPr>
        <p:spPr>
          <a:xfrm rot="5400000" flipV="1">
            <a:off x="1262992" y="3406140"/>
            <a:ext cx="285752" cy="45719"/>
          </a:xfrm>
          <a:prstGeom prst="rightArrow">
            <a:avLst/>
          </a:prstGeom>
          <a:solidFill>
            <a:srgbClr val="FFC000"/>
          </a:solidFill>
          <a:ln w="2540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349"/>
          <a:stretch>
            <a:fillRect/>
          </a:stretch>
        </p:blipFill>
        <p:spPr bwMode="auto">
          <a:xfrm>
            <a:off x="0" y="0"/>
            <a:ext cx="9144000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圓角矩形 4"/>
          <p:cNvSpPr/>
          <p:nvPr/>
        </p:nvSpPr>
        <p:spPr>
          <a:xfrm>
            <a:off x="5714976" y="0"/>
            <a:ext cx="3429024" cy="857232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憑證管理設定</a:t>
            </a:r>
            <a:endParaRPr lang="en-US" altLang="zh-TW" dirty="0" smtClean="0"/>
          </a:p>
        </p:txBody>
      </p:sp>
      <p:sp>
        <p:nvSpPr>
          <p:cNvPr id="6" name="圓角矩形 5"/>
          <p:cNvSpPr/>
          <p:nvPr/>
        </p:nvSpPr>
        <p:spPr>
          <a:xfrm>
            <a:off x="285720" y="1428736"/>
            <a:ext cx="2928958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點選</a:t>
            </a:r>
            <a:r>
              <a:rPr lang="zh-TW" altLang="en-US" dirty="0" smtClean="0"/>
              <a:t> </a:t>
            </a:r>
            <a:r>
              <a:rPr lang="en-US" altLang="zh-TW" dirty="0" smtClean="0"/>
              <a:t>『</a:t>
            </a:r>
            <a:r>
              <a:rPr lang="zh-TW" altLang="en-US" dirty="0" smtClean="0"/>
              <a:t> 系統 </a:t>
            </a:r>
            <a:r>
              <a:rPr lang="en-US" altLang="zh-TW" dirty="0" smtClean="0"/>
              <a:t>』</a:t>
            </a:r>
            <a:endParaRPr lang="en-US" altLang="zh-TW" dirty="0" smtClean="0"/>
          </a:p>
        </p:txBody>
      </p:sp>
      <p:sp>
        <p:nvSpPr>
          <p:cNvPr id="7" name="向右箭號 6"/>
          <p:cNvSpPr/>
          <p:nvPr/>
        </p:nvSpPr>
        <p:spPr>
          <a:xfrm rot="5400000">
            <a:off x="1237273" y="2263133"/>
            <a:ext cx="285752" cy="45719"/>
          </a:xfrm>
          <a:prstGeom prst="rightArrow">
            <a:avLst/>
          </a:prstGeom>
          <a:solidFill>
            <a:srgbClr val="FFC000"/>
          </a:solidFill>
          <a:ln w="2540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圓角矩形 7"/>
          <p:cNvSpPr/>
          <p:nvPr/>
        </p:nvSpPr>
        <p:spPr>
          <a:xfrm>
            <a:off x="214282" y="2571744"/>
            <a:ext cx="2928958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點選</a:t>
            </a:r>
            <a:r>
              <a:rPr lang="en-US" altLang="zh-TW" dirty="0" smtClean="0"/>
              <a:t>『</a:t>
            </a:r>
            <a:r>
              <a:rPr lang="en-US" altLang="zh-TW" dirty="0" err="1" smtClean="0"/>
              <a:t>Ekey</a:t>
            </a:r>
            <a:r>
              <a:rPr lang="zh-TW" altLang="en-US" dirty="0" smtClean="0"/>
              <a:t>憑證設定</a:t>
            </a:r>
            <a:r>
              <a:rPr lang="en-US" altLang="zh-TW" dirty="0" smtClean="0"/>
              <a:t>』</a:t>
            </a:r>
            <a:endParaRPr lang="en-US" altLang="zh-TW" dirty="0" smtClean="0"/>
          </a:p>
        </p:txBody>
      </p:sp>
      <p:sp>
        <p:nvSpPr>
          <p:cNvPr id="9" name="圓角矩形 8"/>
          <p:cNvSpPr/>
          <p:nvPr/>
        </p:nvSpPr>
        <p:spPr>
          <a:xfrm>
            <a:off x="285720" y="4857760"/>
            <a:ext cx="6858048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下一次登入掛單時，系統就不會再</a:t>
            </a:r>
            <a:r>
              <a:rPr lang="en-US" altLang="zh-TW" dirty="0" err="1" smtClean="0"/>
              <a:t>ckeck</a:t>
            </a:r>
            <a:r>
              <a:rPr lang="zh-TW" altLang="en-US" dirty="0" smtClean="0"/>
              <a:t>您的憑證路徑與密碼了</a:t>
            </a:r>
            <a:endParaRPr lang="en-US" altLang="zh-TW" dirty="0" smtClean="0"/>
          </a:p>
        </p:txBody>
      </p:sp>
      <p:sp>
        <p:nvSpPr>
          <p:cNvPr id="10" name="圓角矩形 9"/>
          <p:cNvSpPr/>
          <p:nvPr/>
        </p:nvSpPr>
        <p:spPr>
          <a:xfrm>
            <a:off x="214282" y="3714752"/>
            <a:ext cx="6858048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dirty="0" smtClean="0"/>
              <a:t>1.『</a:t>
            </a:r>
            <a:r>
              <a:rPr lang="zh-TW" altLang="en-US" dirty="0" smtClean="0"/>
              <a:t>憑證檔案</a:t>
            </a:r>
            <a:r>
              <a:rPr lang="en-US" altLang="zh-TW" dirty="0" smtClean="0"/>
              <a:t>』</a:t>
            </a:r>
            <a:r>
              <a:rPr lang="zh-TW" altLang="en-US" dirty="0" smtClean="0"/>
              <a:t>：找尋憑證 存放路徑 </a:t>
            </a:r>
            <a:r>
              <a:rPr lang="en-US" altLang="zh-TW" dirty="0" smtClean="0"/>
              <a:t>(</a:t>
            </a:r>
            <a:r>
              <a:rPr lang="zh-TW" altLang="en-US" dirty="0" smtClean="0"/>
              <a:t>輸入完請按</a:t>
            </a:r>
            <a:r>
              <a:rPr lang="en-US" altLang="zh-TW" dirty="0" smtClean="0"/>
              <a:t>Tab</a:t>
            </a:r>
            <a:r>
              <a:rPr lang="zh-TW" altLang="en-US" dirty="0" smtClean="0"/>
              <a:t>鍵</a:t>
            </a:r>
            <a:r>
              <a:rPr lang="en-US" altLang="zh-TW" dirty="0" smtClean="0"/>
              <a:t>)</a:t>
            </a:r>
          </a:p>
          <a:p>
            <a:r>
              <a:rPr lang="en-US" altLang="zh-TW" dirty="0" smtClean="0"/>
              <a:t>2.『</a:t>
            </a:r>
            <a:r>
              <a:rPr lang="zh-TW" altLang="en-US" dirty="0" smtClean="0"/>
              <a:t>憑證密碼</a:t>
            </a:r>
            <a:r>
              <a:rPr lang="en-US" altLang="zh-TW" dirty="0" smtClean="0"/>
              <a:t>』</a:t>
            </a:r>
            <a:r>
              <a:rPr lang="zh-TW" altLang="en-US" dirty="0" smtClean="0"/>
              <a:t>：輸入憑證密碼 </a:t>
            </a:r>
            <a:r>
              <a:rPr lang="en-US" altLang="zh-TW" dirty="0" smtClean="0"/>
              <a:t>(</a:t>
            </a:r>
            <a:r>
              <a:rPr lang="zh-TW" altLang="en-US" dirty="0" smtClean="0"/>
              <a:t>輸入完請按</a:t>
            </a:r>
            <a:r>
              <a:rPr lang="en-US" altLang="zh-TW" dirty="0" smtClean="0"/>
              <a:t>Tab</a:t>
            </a:r>
            <a:r>
              <a:rPr lang="zh-TW" altLang="en-US" dirty="0" smtClean="0"/>
              <a:t>鍵</a:t>
            </a:r>
            <a:r>
              <a:rPr lang="en-US" altLang="zh-TW" dirty="0" smtClean="0"/>
              <a:t>)</a:t>
            </a:r>
            <a:endParaRPr lang="en-US" altLang="zh-TW" dirty="0" smtClean="0"/>
          </a:p>
        </p:txBody>
      </p:sp>
      <p:sp>
        <p:nvSpPr>
          <p:cNvPr id="11" name="向右箭號 10"/>
          <p:cNvSpPr/>
          <p:nvPr/>
        </p:nvSpPr>
        <p:spPr>
          <a:xfrm rot="5400000">
            <a:off x="1250133" y="4536289"/>
            <a:ext cx="285752" cy="71438"/>
          </a:xfrm>
          <a:prstGeom prst="rightArrow">
            <a:avLst/>
          </a:prstGeom>
          <a:solidFill>
            <a:srgbClr val="FFC000"/>
          </a:solidFill>
          <a:ln w="2540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向右箭號 11"/>
          <p:cNvSpPr/>
          <p:nvPr/>
        </p:nvSpPr>
        <p:spPr>
          <a:xfrm rot="5400000" flipV="1">
            <a:off x="1262992" y="3406140"/>
            <a:ext cx="285752" cy="45719"/>
          </a:xfrm>
          <a:prstGeom prst="rightArrow">
            <a:avLst/>
          </a:prstGeom>
          <a:solidFill>
            <a:srgbClr val="FFC000"/>
          </a:solidFill>
          <a:ln w="2540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166"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圓角矩形 9"/>
          <p:cNvSpPr/>
          <p:nvPr/>
        </p:nvSpPr>
        <p:spPr>
          <a:xfrm>
            <a:off x="0" y="428604"/>
            <a:ext cx="4975412" cy="2714644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圓角矩形 10"/>
          <p:cNvSpPr/>
          <p:nvPr/>
        </p:nvSpPr>
        <p:spPr>
          <a:xfrm>
            <a:off x="-32" y="3214686"/>
            <a:ext cx="4975412" cy="3643314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圓角矩形 11"/>
          <p:cNvSpPr/>
          <p:nvPr/>
        </p:nvSpPr>
        <p:spPr>
          <a:xfrm>
            <a:off x="5000628" y="428604"/>
            <a:ext cx="4143372" cy="6429396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圓角矩形 8"/>
          <p:cNvSpPr/>
          <p:nvPr/>
        </p:nvSpPr>
        <p:spPr>
          <a:xfrm>
            <a:off x="3214678" y="0"/>
            <a:ext cx="3429024" cy="500042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下單途徑簡介</a:t>
            </a:r>
            <a:endParaRPr lang="en-US" altLang="zh-TW" dirty="0" smtClean="0"/>
          </a:p>
        </p:txBody>
      </p:sp>
      <p:sp>
        <p:nvSpPr>
          <p:cNvPr id="13" name="圓角矩形 12"/>
          <p:cNvSpPr/>
          <p:nvPr/>
        </p:nvSpPr>
        <p:spPr>
          <a:xfrm>
            <a:off x="1928794" y="6072206"/>
            <a:ext cx="2928958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五檔下單模式</a:t>
            </a:r>
            <a:endParaRPr lang="en-US" altLang="zh-TW" dirty="0" smtClean="0"/>
          </a:p>
        </p:txBody>
      </p:sp>
      <p:sp>
        <p:nvSpPr>
          <p:cNvPr id="14" name="圓角矩形 13"/>
          <p:cNvSpPr/>
          <p:nvPr/>
        </p:nvSpPr>
        <p:spPr>
          <a:xfrm>
            <a:off x="1714480" y="1581136"/>
            <a:ext cx="2928958" cy="704856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傳統下單模式</a:t>
            </a:r>
            <a:endParaRPr lang="en-US" altLang="zh-TW" dirty="0" smtClean="0"/>
          </a:p>
          <a:p>
            <a:r>
              <a:rPr lang="en-US" altLang="zh-TW" dirty="0" smtClean="0"/>
              <a:t>MIT</a:t>
            </a:r>
            <a:r>
              <a:rPr lang="zh-TW" altLang="en-US" dirty="0" smtClean="0"/>
              <a:t>、停損限價單</a:t>
            </a:r>
            <a:endParaRPr lang="en-US" altLang="zh-TW" dirty="0" smtClean="0"/>
          </a:p>
        </p:txBody>
      </p:sp>
      <p:sp>
        <p:nvSpPr>
          <p:cNvPr id="15" name="圓角矩形 14"/>
          <p:cNvSpPr/>
          <p:nvPr/>
        </p:nvSpPr>
        <p:spPr>
          <a:xfrm>
            <a:off x="5572132" y="3571876"/>
            <a:ext cx="2928958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閃電下單模式</a:t>
            </a:r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278" t="14133" r="18053" b="95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5" name="圓角矩形 4"/>
          <p:cNvSpPr/>
          <p:nvPr/>
        </p:nvSpPr>
        <p:spPr>
          <a:xfrm>
            <a:off x="2000232" y="1643050"/>
            <a:ext cx="2643206" cy="1928802"/>
          </a:xfrm>
          <a:prstGeom prst="round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 smtClean="0"/>
              <a:t>資格條件</a:t>
            </a:r>
            <a:r>
              <a:rPr lang="en-US" altLang="zh-TW" dirty="0" smtClean="0">
                <a:sym typeface="Wingdings" pitchFamily="2" charset="2"/>
              </a:rPr>
              <a:t>(</a:t>
            </a:r>
            <a:r>
              <a:rPr lang="zh-TW" altLang="en-US" dirty="0" smtClean="0">
                <a:sym typeface="Wingdings" pitchFamily="2" charset="2"/>
              </a:rPr>
              <a:t>六月底前</a:t>
            </a:r>
            <a:r>
              <a:rPr lang="en-US" altLang="zh-TW" dirty="0" smtClean="0">
                <a:sym typeface="Wingdings" pitchFamily="2" charset="2"/>
              </a:rPr>
              <a:t>)</a:t>
            </a:r>
            <a:r>
              <a:rPr lang="zh-TW" altLang="en-US" dirty="0" smtClean="0">
                <a:sym typeface="Wingdings" pitchFamily="2" charset="2"/>
              </a:rPr>
              <a:t>：</a:t>
            </a:r>
            <a:endParaRPr lang="en-US" altLang="zh-TW" dirty="0" smtClean="0">
              <a:sym typeface="Wingdings" pitchFamily="2" charset="2"/>
            </a:endParaRPr>
          </a:p>
          <a:p>
            <a:endParaRPr lang="en-US" altLang="zh-TW" dirty="0" smtClean="0"/>
          </a:p>
          <a:p>
            <a:r>
              <a:rPr lang="en-US" altLang="zh-TW" dirty="0" smtClean="0"/>
              <a:t>1.</a:t>
            </a:r>
            <a:r>
              <a:rPr lang="zh-TW" altLang="en-US" dirty="0" smtClean="0"/>
              <a:t>期貨</a:t>
            </a:r>
            <a:r>
              <a:rPr lang="en-US" altLang="zh-TW" dirty="0" smtClean="0"/>
              <a:t>(</a:t>
            </a:r>
            <a:r>
              <a:rPr lang="zh-TW" altLang="en-US" dirty="0" smtClean="0"/>
              <a:t>不含</a:t>
            </a:r>
            <a:r>
              <a:rPr lang="en-US" altLang="zh-TW" dirty="0" smtClean="0"/>
              <a:t>OP)</a:t>
            </a:r>
            <a:r>
              <a:rPr lang="zh-TW" altLang="en-US" dirty="0" smtClean="0"/>
              <a:t>滿</a:t>
            </a:r>
            <a:r>
              <a:rPr lang="en-US" altLang="zh-TW" dirty="0" smtClean="0"/>
              <a:t>5</a:t>
            </a:r>
            <a:r>
              <a:rPr lang="zh-TW" altLang="en-US" dirty="0" smtClean="0"/>
              <a:t>口</a:t>
            </a:r>
            <a:endParaRPr lang="en-US" altLang="zh-TW" dirty="0" smtClean="0"/>
          </a:p>
          <a:p>
            <a:r>
              <a:rPr lang="en-US" altLang="zh-TW" dirty="0" smtClean="0"/>
              <a:t>2.</a:t>
            </a:r>
            <a:r>
              <a:rPr lang="zh-TW" altLang="en-US" dirty="0" smtClean="0"/>
              <a:t>選擇權交易滿</a:t>
            </a:r>
            <a:r>
              <a:rPr lang="en-US" altLang="zh-TW" dirty="0" smtClean="0"/>
              <a:t>10</a:t>
            </a:r>
            <a:r>
              <a:rPr lang="zh-TW" altLang="en-US" dirty="0" smtClean="0"/>
              <a:t>口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3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圓角矩形 8"/>
          <p:cNvSpPr/>
          <p:nvPr/>
        </p:nvSpPr>
        <p:spPr>
          <a:xfrm>
            <a:off x="6215074" y="928670"/>
            <a:ext cx="2714644" cy="1928802"/>
          </a:xfrm>
          <a:prstGeom prst="round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 smtClean="0"/>
              <a:t>登入富邦</a:t>
            </a:r>
            <a:r>
              <a:rPr lang="en-US" altLang="zh-TW" dirty="0" smtClean="0"/>
              <a:t>e01</a:t>
            </a:r>
          </a:p>
          <a:p>
            <a:endParaRPr lang="en-US" altLang="zh-TW" dirty="0" smtClean="0"/>
          </a:p>
          <a:p>
            <a:r>
              <a:rPr lang="en-US" altLang="zh-TW" dirty="0" smtClean="0"/>
              <a:t>1.</a:t>
            </a:r>
            <a:r>
              <a:rPr lang="zh-TW" altLang="en-US" dirty="0" smtClean="0"/>
              <a:t>輸入身分證</a:t>
            </a:r>
            <a:endParaRPr lang="en-US" altLang="zh-TW" dirty="0" smtClean="0"/>
          </a:p>
          <a:p>
            <a:r>
              <a:rPr lang="en-US" altLang="zh-TW" dirty="0" smtClean="0"/>
              <a:t>2.</a:t>
            </a:r>
            <a:r>
              <a:rPr lang="zh-TW" altLang="en-US" dirty="0" smtClean="0"/>
              <a:t>密碼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3986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圓角矩形 4"/>
          <p:cNvSpPr/>
          <p:nvPr/>
        </p:nvSpPr>
        <p:spPr>
          <a:xfrm>
            <a:off x="5429256" y="357166"/>
            <a:ext cx="714380" cy="428628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圓角矩形 5"/>
          <p:cNvSpPr/>
          <p:nvPr/>
        </p:nvSpPr>
        <p:spPr>
          <a:xfrm>
            <a:off x="142844" y="357166"/>
            <a:ext cx="4500594" cy="428628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圓角矩形 6"/>
          <p:cNvSpPr/>
          <p:nvPr/>
        </p:nvSpPr>
        <p:spPr>
          <a:xfrm>
            <a:off x="3357554" y="6286520"/>
            <a:ext cx="1000132" cy="428628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print"/>
          <a:srcRect t="21951" r="80164"/>
          <a:stretch>
            <a:fillRect/>
          </a:stretch>
        </p:blipFill>
        <p:spPr bwMode="auto">
          <a:xfrm>
            <a:off x="4429124" y="3071810"/>
            <a:ext cx="642942" cy="762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ContrastingLeftFacing"/>
            <a:lightRig rig="threePt" dir="t"/>
          </a:scene3d>
          <a:sp3d>
            <a:bevelT w="114300" prst="artDeco"/>
          </a:sp3d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4" cstate="print"/>
          <a:srcRect t="35975"/>
          <a:stretch>
            <a:fillRect/>
          </a:stretch>
        </p:blipFill>
        <p:spPr bwMode="auto">
          <a:xfrm>
            <a:off x="4500562" y="2500306"/>
            <a:ext cx="70961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HeroicExtremeLeftFacing"/>
            <a:lightRig rig="threePt" dir="t"/>
          </a:scene3d>
          <a:sp3d>
            <a:bevelT w="165100" prst="coolSlant"/>
          </a:sp3d>
        </p:spPr>
      </p:pic>
      <p:sp>
        <p:nvSpPr>
          <p:cNvPr id="14" name="圓角矩形 13"/>
          <p:cNvSpPr/>
          <p:nvPr/>
        </p:nvSpPr>
        <p:spPr>
          <a:xfrm>
            <a:off x="5072066" y="2500306"/>
            <a:ext cx="2928958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各別視窗放大、縮小</a:t>
            </a:r>
            <a:r>
              <a:rPr lang="en-US" altLang="zh-TW" dirty="0" smtClean="0"/>
              <a:t>item</a:t>
            </a:r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5" cstate="print"/>
          <a:srcRect l="7692" r="7692" b="-21324"/>
          <a:stretch>
            <a:fillRect/>
          </a:stretch>
        </p:blipFill>
        <p:spPr bwMode="auto">
          <a:xfrm>
            <a:off x="4429124" y="3786190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ContrastingLeftFacing"/>
            <a:lightRig rig="threePt" dir="t"/>
          </a:scene3d>
          <a:sp3d>
            <a:bevelT w="114300" prst="artDeco"/>
          </a:sp3d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6" cstate="print"/>
          <a:srcRect r="6660" b="826"/>
          <a:stretch>
            <a:fillRect/>
          </a:stretch>
        </p:blipFill>
        <p:spPr bwMode="auto">
          <a:xfrm>
            <a:off x="4429124" y="4429132"/>
            <a:ext cx="57150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ContrastingLeftFacing"/>
            <a:lightRig rig="threePt" dir="t"/>
          </a:scene3d>
          <a:sp3d>
            <a:bevelT w="114300" prst="artDeco"/>
          </a:sp3d>
        </p:spPr>
      </p:pic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9124" y="5072074"/>
            <a:ext cx="615206" cy="581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ContrastingLeftFacing"/>
            <a:lightRig rig="threePt" dir="t"/>
          </a:scene3d>
          <a:sp3d>
            <a:bevelT w="114300" prst="artDeco"/>
          </a:sp3d>
        </p:spPr>
      </p:pic>
      <p:pic>
        <p:nvPicPr>
          <p:cNvPr id="17419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29124" y="5715016"/>
            <a:ext cx="662612" cy="609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ContrastingLeftFacing"/>
            <a:lightRig rig="threePt" dir="t"/>
          </a:scene3d>
          <a:sp3d>
            <a:bevelT w="114300" prst="artDeco"/>
          </a:sp3d>
        </p:spPr>
      </p:pic>
      <p:sp>
        <p:nvSpPr>
          <p:cNvPr id="24" name="圓角矩形 23"/>
          <p:cNvSpPr/>
          <p:nvPr/>
        </p:nvSpPr>
        <p:spPr>
          <a:xfrm>
            <a:off x="5072066" y="3143248"/>
            <a:ext cx="2928958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dirty="0" smtClean="0"/>
              <a:t>Tick</a:t>
            </a:r>
            <a:r>
              <a:rPr lang="zh-TW" altLang="en-US" dirty="0" smtClean="0"/>
              <a:t>、</a:t>
            </a:r>
            <a:r>
              <a:rPr lang="en-US" altLang="zh-TW" dirty="0" smtClean="0"/>
              <a:t>1</a:t>
            </a:r>
            <a:r>
              <a:rPr lang="zh-TW" altLang="en-US" dirty="0" smtClean="0"/>
              <a:t>、</a:t>
            </a:r>
            <a:r>
              <a:rPr lang="en-US" altLang="zh-TW" dirty="0" smtClean="0"/>
              <a:t>5</a:t>
            </a:r>
            <a:r>
              <a:rPr lang="zh-TW" altLang="en-US" dirty="0" smtClean="0"/>
              <a:t>、</a:t>
            </a:r>
            <a:r>
              <a:rPr lang="en-US" altLang="zh-TW" dirty="0" smtClean="0"/>
              <a:t>15</a:t>
            </a:r>
            <a:r>
              <a:rPr lang="zh-TW" altLang="en-US" dirty="0" smtClean="0"/>
              <a:t>、</a:t>
            </a:r>
            <a:r>
              <a:rPr lang="en-US" altLang="zh-TW" dirty="0" smtClean="0"/>
              <a:t>30…etc</a:t>
            </a:r>
          </a:p>
        </p:txBody>
      </p:sp>
      <p:sp>
        <p:nvSpPr>
          <p:cNvPr id="25" name="圓角矩形 24"/>
          <p:cNvSpPr/>
          <p:nvPr/>
        </p:nvSpPr>
        <p:spPr>
          <a:xfrm>
            <a:off x="5072066" y="3786190"/>
            <a:ext cx="2928958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dirty="0" smtClean="0"/>
              <a:t>K</a:t>
            </a:r>
            <a:r>
              <a:rPr lang="zh-TW" altLang="en-US" dirty="0" smtClean="0"/>
              <a:t>線：縮小</a:t>
            </a:r>
            <a:endParaRPr lang="en-US" altLang="zh-TW" dirty="0" smtClean="0"/>
          </a:p>
        </p:txBody>
      </p:sp>
      <p:sp>
        <p:nvSpPr>
          <p:cNvPr id="26" name="圓角矩形 25"/>
          <p:cNvSpPr/>
          <p:nvPr/>
        </p:nvSpPr>
        <p:spPr>
          <a:xfrm>
            <a:off x="5072066" y="4429132"/>
            <a:ext cx="2928958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dirty="0" smtClean="0"/>
              <a:t>K</a:t>
            </a:r>
            <a:r>
              <a:rPr lang="zh-TW" altLang="en-US" dirty="0" smtClean="0"/>
              <a:t>線：放大</a:t>
            </a:r>
            <a:endParaRPr lang="en-US" altLang="zh-TW" dirty="0" smtClean="0"/>
          </a:p>
        </p:txBody>
      </p:sp>
      <p:sp>
        <p:nvSpPr>
          <p:cNvPr id="27" name="圓角矩形 26"/>
          <p:cNvSpPr/>
          <p:nvPr/>
        </p:nvSpPr>
        <p:spPr>
          <a:xfrm>
            <a:off x="5072066" y="5072074"/>
            <a:ext cx="2928958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回復</a:t>
            </a:r>
            <a:r>
              <a:rPr lang="en-US" altLang="zh-TW" dirty="0" smtClean="0"/>
              <a:t>K</a:t>
            </a:r>
            <a:r>
              <a:rPr lang="zh-TW" altLang="en-US" dirty="0" smtClean="0"/>
              <a:t>線原始設定</a:t>
            </a:r>
            <a:endParaRPr lang="en-US" altLang="zh-TW" dirty="0" smtClean="0"/>
          </a:p>
        </p:txBody>
      </p:sp>
      <p:sp>
        <p:nvSpPr>
          <p:cNvPr id="28" name="圓角矩形 27"/>
          <p:cNvSpPr/>
          <p:nvPr/>
        </p:nvSpPr>
        <p:spPr>
          <a:xfrm>
            <a:off x="5072066" y="5715016"/>
            <a:ext cx="2928958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dirty="0" smtClean="0"/>
              <a:t>K</a:t>
            </a:r>
            <a:r>
              <a:rPr lang="zh-TW" altLang="en-US" dirty="0" smtClean="0"/>
              <a:t>線：放大</a:t>
            </a:r>
            <a:endParaRPr lang="en-US" altLang="zh-TW" dirty="0" smtClean="0"/>
          </a:p>
        </p:txBody>
      </p:sp>
      <p:cxnSp>
        <p:nvCxnSpPr>
          <p:cNvPr id="35" name="直線接點 34"/>
          <p:cNvCxnSpPr/>
          <p:nvPr/>
        </p:nvCxnSpPr>
        <p:spPr>
          <a:xfrm rot="5400000" flipH="1" flipV="1">
            <a:off x="2821769" y="5464983"/>
            <a:ext cx="1643074" cy="0"/>
          </a:xfrm>
          <a:prstGeom prst="line">
            <a:avLst/>
          </a:prstGeom>
          <a:ln w="2540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向右箭號 35"/>
          <p:cNvSpPr/>
          <p:nvPr/>
        </p:nvSpPr>
        <p:spPr>
          <a:xfrm>
            <a:off x="3643306" y="4500570"/>
            <a:ext cx="500066" cy="45719"/>
          </a:xfrm>
          <a:prstGeom prst="rightArrow">
            <a:avLst/>
          </a:prstGeom>
          <a:ln w="2540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圓角矩形 19"/>
          <p:cNvSpPr/>
          <p:nvPr/>
        </p:nvSpPr>
        <p:spPr>
          <a:xfrm>
            <a:off x="6429388" y="0"/>
            <a:ext cx="2714612" cy="571480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視窗功能簡介</a:t>
            </a:r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349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圓角矩形 4"/>
          <p:cNvSpPr/>
          <p:nvPr/>
        </p:nvSpPr>
        <p:spPr>
          <a:xfrm>
            <a:off x="214282" y="428604"/>
            <a:ext cx="5429288" cy="2857520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圓角矩形 5"/>
          <p:cNvSpPr/>
          <p:nvPr/>
        </p:nvSpPr>
        <p:spPr>
          <a:xfrm>
            <a:off x="4143372" y="3786190"/>
            <a:ext cx="4786346" cy="2857520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圓角矩形 9"/>
          <p:cNvSpPr/>
          <p:nvPr/>
        </p:nvSpPr>
        <p:spPr>
          <a:xfrm>
            <a:off x="5929322" y="428604"/>
            <a:ext cx="3000396" cy="3009920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圓角矩形 10"/>
          <p:cNvSpPr/>
          <p:nvPr/>
        </p:nvSpPr>
        <p:spPr>
          <a:xfrm>
            <a:off x="71406" y="3857628"/>
            <a:ext cx="3929090" cy="2786082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圓角矩形 11"/>
          <p:cNvSpPr/>
          <p:nvPr/>
        </p:nvSpPr>
        <p:spPr>
          <a:xfrm>
            <a:off x="357190" y="3143248"/>
            <a:ext cx="5072066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報價資訊：自選股、國際股市</a:t>
            </a:r>
            <a:r>
              <a:rPr lang="en-US" altLang="zh-TW" dirty="0" smtClean="0"/>
              <a:t>(</a:t>
            </a:r>
            <a:r>
              <a:rPr lang="zh-TW" altLang="en-US" dirty="0" smtClean="0"/>
              <a:t>現貨盤</a:t>
            </a:r>
            <a:r>
              <a:rPr lang="en-US" altLang="zh-TW" dirty="0" smtClean="0"/>
              <a:t>)…</a:t>
            </a:r>
            <a:endParaRPr lang="zh-TW" altLang="en-US" dirty="0"/>
          </a:p>
        </p:txBody>
      </p:sp>
      <p:sp>
        <p:nvSpPr>
          <p:cNvPr id="13" name="圓角矩形 12"/>
          <p:cNvSpPr/>
          <p:nvPr/>
        </p:nvSpPr>
        <p:spPr>
          <a:xfrm>
            <a:off x="5643570" y="3143248"/>
            <a:ext cx="3500430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分時價位圖：大盤、期貨、摩台</a:t>
            </a:r>
            <a:endParaRPr lang="zh-TW" altLang="en-US" dirty="0"/>
          </a:p>
        </p:txBody>
      </p:sp>
      <p:sp>
        <p:nvSpPr>
          <p:cNvPr id="14" name="圓角矩形 13"/>
          <p:cNvSpPr/>
          <p:nvPr/>
        </p:nvSpPr>
        <p:spPr>
          <a:xfrm>
            <a:off x="4143372" y="5929330"/>
            <a:ext cx="4714908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1600" dirty="0" smtClean="0"/>
              <a:t>成交明細</a:t>
            </a:r>
            <a:r>
              <a:rPr lang="en-US" altLang="zh-TW" sz="1600" dirty="0" smtClean="0"/>
              <a:t>(</a:t>
            </a:r>
            <a:r>
              <a:rPr lang="zh-TW" altLang="en-US" sz="1600" dirty="0" smtClean="0"/>
              <a:t>簡</a:t>
            </a:r>
            <a:r>
              <a:rPr lang="en-US" altLang="zh-TW" sz="1600" dirty="0" smtClean="0"/>
              <a:t>)</a:t>
            </a:r>
            <a:r>
              <a:rPr lang="zh-TW" altLang="en-US" sz="1600" dirty="0" smtClean="0"/>
              <a:t>、庫存、未平倉、新聞、選股</a:t>
            </a:r>
            <a:r>
              <a:rPr lang="en-US" altLang="zh-TW" sz="1600" dirty="0" smtClean="0"/>
              <a:t>…etc</a:t>
            </a:r>
            <a:endParaRPr lang="zh-TW" altLang="en-US" sz="1600" dirty="0"/>
          </a:p>
        </p:txBody>
      </p:sp>
      <p:sp>
        <p:nvSpPr>
          <p:cNvPr id="15" name="圓角矩形 14"/>
          <p:cNvSpPr/>
          <p:nvPr/>
        </p:nvSpPr>
        <p:spPr>
          <a:xfrm>
            <a:off x="214282" y="5929330"/>
            <a:ext cx="3500430" cy="57150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分時價位圖、技術分析</a:t>
            </a:r>
            <a:endParaRPr lang="en-US" altLang="zh-TW" dirty="0" smtClean="0"/>
          </a:p>
        </p:txBody>
      </p:sp>
      <p:sp>
        <p:nvSpPr>
          <p:cNvPr id="16" name="圓角矩形 15"/>
          <p:cNvSpPr/>
          <p:nvPr/>
        </p:nvSpPr>
        <p:spPr>
          <a:xfrm>
            <a:off x="6429388" y="0"/>
            <a:ext cx="2714612" cy="571480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原始設定視窗介紹</a:t>
            </a:r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379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圓角矩形 4"/>
          <p:cNvSpPr/>
          <p:nvPr/>
        </p:nvSpPr>
        <p:spPr>
          <a:xfrm>
            <a:off x="142844" y="5857892"/>
            <a:ext cx="8858312" cy="785818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向右箭號 6"/>
          <p:cNvSpPr/>
          <p:nvPr/>
        </p:nvSpPr>
        <p:spPr>
          <a:xfrm rot="5400000">
            <a:off x="3614017" y="5029925"/>
            <a:ext cx="1130147" cy="71438"/>
          </a:xfrm>
          <a:prstGeom prst="rightArrow">
            <a:avLst/>
          </a:prstGeom>
          <a:ln w="2540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圓角矩形 7"/>
          <p:cNvSpPr/>
          <p:nvPr/>
        </p:nvSpPr>
        <p:spPr>
          <a:xfrm>
            <a:off x="2428860" y="3143248"/>
            <a:ext cx="3714776" cy="107157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點選</a:t>
            </a:r>
            <a:r>
              <a:rPr lang="en-US" altLang="zh-TW" dirty="0" smtClean="0"/>
              <a:t>『</a:t>
            </a:r>
            <a:r>
              <a:rPr lang="zh-TW" altLang="en-US" dirty="0" smtClean="0"/>
              <a:t> </a:t>
            </a:r>
            <a:r>
              <a:rPr lang="zh-TW" altLang="en-US" b="1" dirty="0" smtClean="0"/>
              <a:t>顯示下單 </a:t>
            </a:r>
            <a:r>
              <a:rPr lang="en-US" altLang="zh-TW" dirty="0" smtClean="0"/>
              <a:t>』</a:t>
            </a:r>
          </a:p>
          <a:p>
            <a:endParaRPr lang="en-US" altLang="zh-TW" dirty="0" smtClean="0"/>
          </a:p>
          <a:p>
            <a:pPr algn="ctr"/>
            <a:r>
              <a:rPr lang="zh-TW" altLang="en-US" dirty="0" smtClean="0"/>
              <a:t>一般傳統下單途徑</a:t>
            </a:r>
            <a:endParaRPr lang="en-US" altLang="zh-TW" dirty="0" smtClean="0"/>
          </a:p>
        </p:txBody>
      </p:sp>
      <p:sp>
        <p:nvSpPr>
          <p:cNvPr id="6" name="圓角矩形 5"/>
          <p:cNvSpPr/>
          <p:nvPr/>
        </p:nvSpPr>
        <p:spPr>
          <a:xfrm>
            <a:off x="6429388" y="0"/>
            <a:ext cx="2714612" cy="571480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下單途徑</a:t>
            </a:r>
            <a:r>
              <a:rPr lang="en-US" altLang="zh-TW" dirty="0" smtClean="0"/>
              <a:t>(</a:t>
            </a:r>
            <a:r>
              <a:rPr lang="zh-TW" altLang="en-US" dirty="0" smtClean="0"/>
              <a:t>傳統</a:t>
            </a:r>
            <a:r>
              <a:rPr lang="en-US" altLang="zh-TW" dirty="0" smtClean="0"/>
              <a:t>)</a:t>
            </a:r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37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5" name="圓角矩形 4"/>
          <p:cNvSpPr/>
          <p:nvPr/>
        </p:nvSpPr>
        <p:spPr>
          <a:xfrm>
            <a:off x="2143108" y="2500306"/>
            <a:ext cx="357190" cy="3000396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圓角矩形 9"/>
          <p:cNvSpPr/>
          <p:nvPr/>
        </p:nvSpPr>
        <p:spPr>
          <a:xfrm>
            <a:off x="4714876" y="2500306"/>
            <a:ext cx="357190" cy="3000396"/>
          </a:xfrm>
          <a:prstGeom prst="roundRect">
            <a:avLst/>
          </a:prstGeom>
          <a:noFill/>
          <a:ln w="635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圓角矩形 10"/>
          <p:cNvSpPr/>
          <p:nvPr/>
        </p:nvSpPr>
        <p:spPr>
          <a:xfrm>
            <a:off x="2571736" y="2500306"/>
            <a:ext cx="785818" cy="3009920"/>
          </a:xfrm>
          <a:prstGeom prst="roundRect">
            <a:avLst/>
          </a:prstGeom>
          <a:noFill/>
          <a:ln w="635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圓角矩形 11"/>
          <p:cNvSpPr/>
          <p:nvPr/>
        </p:nvSpPr>
        <p:spPr>
          <a:xfrm>
            <a:off x="3857620" y="2500306"/>
            <a:ext cx="785818" cy="3000396"/>
          </a:xfrm>
          <a:prstGeom prst="roundRect">
            <a:avLst/>
          </a:prstGeom>
          <a:noFill/>
          <a:ln w="63500">
            <a:solidFill>
              <a:srgbClr val="00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圓角矩形 12"/>
          <p:cNvSpPr/>
          <p:nvPr/>
        </p:nvSpPr>
        <p:spPr>
          <a:xfrm>
            <a:off x="428596" y="3214686"/>
            <a:ext cx="285752" cy="285752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圓角矩形 14"/>
          <p:cNvSpPr/>
          <p:nvPr/>
        </p:nvSpPr>
        <p:spPr>
          <a:xfrm>
            <a:off x="428596" y="3929066"/>
            <a:ext cx="285752" cy="285752"/>
          </a:xfrm>
          <a:prstGeom prst="roundRect">
            <a:avLst/>
          </a:prstGeom>
          <a:solidFill>
            <a:srgbClr val="00FF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圓角矩形 15"/>
          <p:cNvSpPr/>
          <p:nvPr/>
        </p:nvSpPr>
        <p:spPr>
          <a:xfrm>
            <a:off x="428596" y="4643446"/>
            <a:ext cx="285752" cy="285752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圓角矩形 16"/>
          <p:cNvSpPr/>
          <p:nvPr/>
        </p:nvSpPr>
        <p:spPr>
          <a:xfrm>
            <a:off x="857224" y="3143248"/>
            <a:ext cx="642942" cy="428628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dirty="0" smtClean="0"/>
              <a:t>Buy</a:t>
            </a:r>
          </a:p>
        </p:txBody>
      </p:sp>
      <p:sp>
        <p:nvSpPr>
          <p:cNvPr id="18" name="圓角矩形 17"/>
          <p:cNvSpPr/>
          <p:nvPr/>
        </p:nvSpPr>
        <p:spPr>
          <a:xfrm>
            <a:off x="857224" y="3857628"/>
            <a:ext cx="642942" cy="428628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dirty="0" smtClean="0"/>
              <a:t>Sell</a:t>
            </a:r>
          </a:p>
        </p:txBody>
      </p:sp>
      <p:sp>
        <p:nvSpPr>
          <p:cNvPr id="19" name="圓角矩形 18"/>
          <p:cNvSpPr/>
          <p:nvPr/>
        </p:nvSpPr>
        <p:spPr>
          <a:xfrm>
            <a:off x="857224" y="4572008"/>
            <a:ext cx="928694" cy="35719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dirty="0" smtClean="0"/>
              <a:t>Cancel</a:t>
            </a:r>
          </a:p>
        </p:txBody>
      </p:sp>
      <p:sp>
        <p:nvSpPr>
          <p:cNvPr id="20" name="圓角矩形 19"/>
          <p:cNvSpPr/>
          <p:nvPr/>
        </p:nvSpPr>
        <p:spPr>
          <a:xfrm>
            <a:off x="4286248" y="1428736"/>
            <a:ext cx="357190" cy="347666"/>
          </a:xfrm>
          <a:prstGeom prst="roundRect">
            <a:avLst/>
          </a:prstGeom>
          <a:noFill/>
          <a:ln w="635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2" name="直線單箭頭接點 21"/>
          <p:cNvCxnSpPr/>
          <p:nvPr/>
        </p:nvCxnSpPr>
        <p:spPr>
          <a:xfrm flipV="1">
            <a:off x="4643438" y="1428736"/>
            <a:ext cx="2000264" cy="30957"/>
          </a:xfrm>
          <a:prstGeom prst="straightConnector1">
            <a:avLst/>
          </a:prstGeom>
          <a:ln w="50800">
            <a:solidFill>
              <a:srgbClr val="00B0F0"/>
            </a:solidFill>
            <a:tailEnd type="arrow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圓角矩形 24"/>
          <p:cNvSpPr/>
          <p:nvPr/>
        </p:nvSpPr>
        <p:spPr>
          <a:xfrm>
            <a:off x="6643702" y="1714488"/>
            <a:ext cx="2286016" cy="500066"/>
          </a:xfrm>
          <a:prstGeom prst="roundRect">
            <a:avLst/>
          </a:prstGeom>
          <a:noFill/>
          <a:ln w="635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圓角矩形 25"/>
          <p:cNvSpPr/>
          <p:nvPr/>
        </p:nvSpPr>
        <p:spPr>
          <a:xfrm>
            <a:off x="6643702" y="2285992"/>
            <a:ext cx="2286016" cy="500066"/>
          </a:xfrm>
          <a:prstGeom prst="roundRect">
            <a:avLst/>
          </a:prstGeom>
          <a:noFill/>
          <a:ln w="635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圓角矩形 26"/>
          <p:cNvSpPr/>
          <p:nvPr/>
        </p:nvSpPr>
        <p:spPr>
          <a:xfrm>
            <a:off x="6715140" y="3571876"/>
            <a:ext cx="2286016" cy="500066"/>
          </a:xfrm>
          <a:prstGeom prst="roundRect">
            <a:avLst/>
          </a:prstGeom>
          <a:noFill/>
          <a:ln w="635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圓角矩形 27"/>
          <p:cNvSpPr/>
          <p:nvPr/>
        </p:nvSpPr>
        <p:spPr>
          <a:xfrm>
            <a:off x="5500694" y="1714488"/>
            <a:ext cx="1285884" cy="428628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1400" dirty="0"/>
              <a:t>送單模式</a:t>
            </a:r>
            <a:endParaRPr lang="en-US" altLang="zh-TW" sz="1400" dirty="0" smtClean="0"/>
          </a:p>
        </p:txBody>
      </p:sp>
      <p:sp>
        <p:nvSpPr>
          <p:cNvPr id="29" name="圓角矩形 28"/>
          <p:cNvSpPr/>
          <p:nvPr/>
        </p:nvSpPr>
        <p:spPr>
          <a:xfrm>
            <a:off x="5429256" y="2285992"/>
            <a:ext cx="1357322" cy="428628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1400" dirty="0" smtClean="0"/>
              <a:t>交易視窗確認</a:t>
            </a:r>
            <a:endParaRPr lang="en-US" altLang="zh-TW" sz="1400" dirty="0" smtClean="0"/>
          </a:p>
        </p:txBody>
      </p:sp>
      <p:sp>
        <p:nvSpPr>
          <p:cNvPr id="30" name="圓角矩形 29"/>
          <p:cNvSpPr/>
          <p:nvPr/>
        </p:nvSpPr>
        <p:spPr>
          <a:xfrm>
            <a:off x="5429256" y="3643314"/>
            <a:ext cx="1357322" cy="428628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1400" dirty="0" smtClean="0"/>
              <a:t>右鍵刪單</a:t>
            </a:r>
            <a:endParaRPr lang="en-US" altLang="zh-TW" sz="1400" dirty="0" smtClean="0"/>
          </a:p>
        </p:txBody>
      </p:sp>
      <p:sp>
        <p:nvSpPr>
          <p:cNvPr id="23" name="圓角矩形 22"/>
          <p:cNvSpPr/>
          <p:nvPr/>
        </p:nvSpPr>
        <p:spPr>
          <a:xfrm>
            <a:off x="571472" y="500042"/>
            <a:ext cx="2286016" cy="428628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1400" dirty="0" smtClean="0"/>
              <a:t>點選</a:t>
            </a:r>
            <a:r>
              <a:rPr lang="en-US" altLang="zh-TW" sz="1400" dirty="0" smtClean="0"/>
              <a:t>『</a:t>
            </a:r>
            <a:r>
              <a:rPr lang="zh-TW" altLang="en-US" sz="1400" dirty="0" smtClean="0"/>
              <a:t>閃電下單</a:t>
            </a:r>
            <a:r>
              <a:rPr lang="en-US" altLang="zh-TW" sz="1400" dirty="0" smtClean="0"/>
              <a:t>』</a:t>
            </a:r>
            <a:r>
              <a:rPr lang="zh-TW" altLang="en-US" sz="1400" dirty="0" smtClean="0"/>
              <a:t>介面</a:t>
            </a:r>
            <a:endParaRPr lang="en-US" altLang="zh-TW" sz="14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r="21625" b="15094"/>
          <a:stretch>
            <a:fillRect/>
          </a:stretch>
        </p:blipFill>
        <p:spPr bwMode="auto">
          <a:xfrm>
            <a:off x="2500298" y="357166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4" name="圓角矩形 23"/>
          <p:cNvSpPr/>
          <p:nvPr/>
        </p:nvSpPr>
        <p:spPr>
          <a:xfrm>
            <a:off x="7072330" y="500042"/>
            <a:ext cx="428628" cy="347666"/>
          </a:xfrm>
          <a:prstGeom prst="roundRect">
            <a:avLst/>
          </a:prstGeom>
          <a:noFill/>
          <a:ln w="635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1" name="圓角矩形 30"/>
          <p:cNvSpPr/>
          <p:nvPr/>
        </p:nvSpPr>
        <p:spPr>
          <a:xfrm>
            <a:off x="7215206" y="-24"/>
            <a:ext cx="1428760" cy="428628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1400" dirty="0" smtClean="0"/>
              <a:t>鍵盤下單設定</a:t>
            </a:r>
            <a:endParaRPr lang="en-US" altLang="zh-TW" sz="1400" dirty="0" smtClean="0"/>
          </a:p>
        </p:txBody>
      </p:sp>
      <p:sp>
        <p:nvSpPr>
          <p:cNvPr id="32" name="圓角矩形 31"/>
          <p:cNvSpPr/>
          <p:nvPr/>
        </p:nvSpPr>
        <p:spPr>
          <a:xfrm>
            <a:off x="4071966" y="71438"/>
            <a:ext cx="2714612" cy="571480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閃電</a:t>
            </a:r>
            <a:r>
              <a:rPr lang="zh-TW" altLang="en-US" dirty="0" smtClean="0"/>
              <a:t>下單</a:t>
            </a:r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379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向右箭號 5"/>
          <p:cNvSpPr/>
          <p:nvPr/>
        </p:nvSpPr>
        <p:spPr>
          <a:xfrm rot="5400000">
            <a:off x="113555" y="5815743"/>
            <a:ext cx="1130147" cy="71438"/>
          </a:xfrm>
          <a:prstGeom prst="rightArrow">
            <a:avLst/>
          </a:prstGeom>
          <a:ln w="2540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圓角矩形 6"/>
          <p:cNvSpPr/>
          <p:nvPr/>
        </p:nvSpPr>
        <p:spPr>
          <a:xfrm>
            <a:off x="285720" y="4000504"/>
            <a:ext cx="6786610" cy="107157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dirty="0" smtClean="0"/>
              <a:t>點選</a:t>
            </a:r>
            <a:r>
              <a:rPr lang="en-US" altLang="zh-TW" dirty="0" smtClean="0"/>
              <a:t>『</a:t>
            </a:r>
            <a:r>
              <a:rPr lang="zh-TW" altLang="en-US" dirty="0" smtClean="0"/>
              <a:t> </a:t>
            </a:r>
            <a:r>
              <a:rPr lang="zh-TW" altLang="en-US" b="1" dirty="0" smtClean="0"/>
              <a:t>完整下單 </a:t>
            </a:r>
            <a:r>
              <a:rPr lang="en-US" altLang="zh-TW" dirty="0" smtClean="0"/>
              <a:t>』</a:t>
            </a:r>
          </a:p>
          <a:p>
            <a:endParaRPr lang="en-US" altLang="zh-TW" dirty="0" smtClean="0"/>
          </a:p>
          <a:p>
            <a:pPr algn="ctr"/>
            <a:r>
              <a:rPr lang="zh-TW" altLang="en-US" dirty="0" smtClean="0"/>
              <a:t>切換至</a:t>
            </a:r>
            <a:r>
              <a:rPr lang="en-US" altLang="zh-TW" dirty="0" smtClean="0"/>
              <a:t>『</a:t>
            </a:r>
            <a:r>
              <a:rPr lang="zh-TW" altLang="en-US" dirty="0" smtClean="0"/>
              <a:t> </a:t>
            </a:r>
            <a:r>
              <a:rPr lang="zh-TW" altLang="en-US" b="1" dirty="0" smtClean="0"/>
              <a:t>條件下單 </a:t>
            </a:r>
            <a:r>
              <a:rPr lang="en-US" altLang="zh-TW" dirty="0" smtClean="0"/>
              <a:t>』</a:t>
            </a:r>
            <a:r>
              <a:rPr lang="zh-TW" altLang="en-US" dirty="0" smtClean="0"/>
              <a:t>與</a:t>
            </a:r>
            <a:r>
              <a:rPr lang="en-US" altLang="zh-TW" dirty="0" smtClean="0"/>
              <a:t>『</a:t>
            </a:r>
            <a:r>
              <a:rPr lang="zh-TW" altLang="en-US" dirty="0" smtClean="0"/>
              <a:t> </a:t>
            </a:r>
            <a:r>
              <a:rPr lang="zh-TW" altLang="en-US" b="1" dirty="0" smtClean="0"/>
              <a:t>詳細帳務查詢系統 </a:t>
            </a:r>
            <a:r>
              <a:rPr lang="en-US" altLang="zh-TW" dirty="0" smtClean="0"/>
              <a:t>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990</TotalTime>
  <Words>760</Words>
  <Application>Microsoft Office PowerPoint</Application>
  <PresentationFormat>如螢幕大小 (4:3)</PresentationFormat>
  <Paragraphs>125</Paragraphs>
  <Slides>27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27</vt:i4>
      </vt:variant>
    </vt:vector>
  </HeadingPairs>
  <TitlesOfParts>
    <vt:vector size="28" baseType="lpstr">
      <vt:lpstr>Office 佈景主題</vt:lpstr>
      <vt:lpstr>投影片 1</vt:lpstr>
      <vt:lpstr>投影片 2</vt:lpstr>
      <vt:lpstr>投影片 3</vt:lpstr>
      <vt:lpstr>投影片 4</vt:lpstr>
      <vt:lpstr>投影片 5</vt:lpstr>
      <vt:lpstr>投影片 6</vt:lpstr>
      <vt:lpstr>投影片 7</vt:lpstr>
      <vt:lpstr>投影片 8</vt:lpstr>
      <vt:lpstr>投影片 9</vt:lpstr>
      <vt:lpstr>投影片 10</vt:lpstr>
      <vt:lpstr>投影片 11</vt:lpstr>
      <vt:lpstr>投影片 12</vt:lpstr>
      <vt:lpstr>投影片 13</vt:lpstr>
      <vt:lpstr>投影片 14</vt:lpstr>
      <vt:lpstr>投影片 15</vt:lpstr>
      <vt:lpstr>投影片 16</vt:lpstr>
      <vt:lpstr>投影片 17</vt:lpstr>
      <vt:lpstr>投影片 18</vt:lpstr>
      <vt:lpstr>投影片 19</vt:lpstr>
      <vt:lpstr>投影片 20</vt:lpstr>
      <vt:lpstr>投影片 21</vt:lpstr>
      <vt:lpstr>投影片 22</vt:lpstr>
      <vt:lpstr>投影片 23</vt:lpstr>
      <vt:lpstr>投影片 24</vt:lpstr>
      <vt:lpstr>投影片 25</vt:lpstr>
      <vt:lpstr>投影片 26</vt:lpstr>
      <vt:lpstr>投影片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davis1984</dc:creator>
  <cp:lastModifiedBy>davis1984</cp:lastModifiedBy>
  <cp:revision>51</cp:revision>
  <dcterms:created xsi:type="dcterms:W3CDTF">2010-06-04T14:40:52Z</dcterms:created>
  <dcterms:modified xsi:type="dcterms:W3CDTF">2010-06-05T11:13:33Z</dcterms:modified>
</cp:coreProperties>
</file>